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176"/>
  </p:notesMasterIdLst>
  <p:sldIdLst>
    <p:sldId id="256" r:id="rId2"/>
    <p:sldId id="1226" r:id="rId3"/>
    <p:sldId id="1285" r:id="rId4"/>
    <p:sldId id="1454" r:id="rId5"/>
    <p:sldId id="1474" r:id="rId6"/>
    <p:sldId id="1284" r:id="rId7"/>
    <p:sldId id="1455" r:id="rId8"/>
    <p:sldId id="1291" r:id="rId9"/>
    <p:sldId id="1456" r:id="rId10"/>
    <p:sldId id="1306" r:id="rId11"/>
    <p:sldId id="1296" r:id="rId12"/>
    <p:sldId id="1283" r:id="rId13"/>
    <p:sldId id="1457" r:id="rId14"/>
    <p:sldId id="1459" r:id="rId15"/>
    <p:sldId id="1439" r:id="rId16"/>
    <p:sldId id="1297" r:id="rId17"/>
    <p:sldId id="1298" r:id="rId18"/>
    <p:sldId id="1458" r:id="rId19"/>
    <p:sldId id="1460" r:id="rId20"/>
    <p:sldId id="1472" r:id="rId21"/>
    <p:sldId id="1473" r:id="rId22"/>
    <p:sldId id="1450" r:id="rId23"/>
    <p:sldId id="1451" r:id="rId24"/>
    <p:sldId id="1452" r:id="rId25"/>
    <p:sldId id="1453" r:id="rId26"/>
    <p:sldId id="1445" r:id="rId27"/>
    <p:sldId id="1448" r:id="rId28"/>
    <p:sldId id="1470" r:id="rId29"/>
    <p:sldId id="1471" r:id="rId30"/>
    <p:sldId id="1449" r:id="rId31"/>
    <p:sldId id="1446" r:id="rId32"/>
    <p:sldId id="1447" r:id="rId33"/>
    <p:sldId id="1481" r:id="rId34"/>
    <p:sldId id="1482" r:id="rId35"/>
    <p:sldId id="1484" r:id="rId36"/>
    <p:sldId id="1483" r:id="rId37"/>
    <p:sldId id="1361" r:id="rId38"/>
    <p:sldId id="1362" r:id="rId39"/>
    <p:sldId id="1363" r:id="rId40"/>
    <p:sldId id="1364" r:id="rId41"/>
    <p:sldId id="1365" r:id="rId42"/>
    <p:sldId id="1435" r:id="rId43"/>
    <p:sldId id="1436" r:id="rId44"/>
    <p:sldId id="1437" r:id="rId45"/>
    <p:sldId id="1438" r:id="rId46"/>
    <p:sldId id="1368" r:id="rId47"/>
    <p:sldId id="1373" r:id="rId48"/>
    <p:sldId id="1372" r:id="rId49"/>
    <p:sldId id="1374" r:id="rId50"/>
    <p:sldId id="1369" r:id="rId51"/>
    <p:sldId id="1370" r:id="rId52"/>
    <p:sldId id="1371" r:id="rId53"/>
    <p:sldId id="1393" r:id="rId54"/>
    <p:sldId id="1398" r:id="rId55"/>
    <p:sldId id="1399" r:id="rId56"/>
    <p:sldId id="1400" r:id="rId57"/>
    <p:sldId id="1401" r:id="rId58"/>
    <p:sldId id="1397" r:id="rId59"/>
    <p:sldId id="1394" r:id="rId60"/>
    <p:sldId id="1396" r:id="rId61"/>
    <p:sldId id="1395" r:id="rId62"/>
    <p:sldId id="1307" r:id="rId63"/>
    <p:sldId id="1328" r:id="rId64"/>
    <p:sldId id="1495" r:id="rId65"/>
    <p:sldId id="1475" r:id="rId66"/>
    <p:sldId id="1499" r:id="rId67"/>
    <p:sldId id="1496" r:id="rId68"/>
    <p:sldId id="1376" r:id="rId69"/>
    <p:sldId id="1497" r:id="rId70"/>
    <p:sldId id="1498" r:id="rId71"/>
    <p:sldId id="1327" r:id="rId72"/>
    <p:sldId id="1329" r:id="rId73"/>
    <p:sldId id="1330" r:id="rId74"/>
    <p:sldId id="1476" r:id="rId75"/>
    <p:sldId id="1477" r:id="rId76"/>
    <p:sldId id="1380" r:id="rId77"/>
    <p:sldId id="1381" r:id="rId78"/>
    <p:sldId id="1461" r:id="rId79"/>
    <p:sldId id="1478" r:id="rId80"/>
    <p:sldId id="1462" r:id="rId81"/>
    <p:sldId id="1463" r:id="rId82"/>
    <p:sldId id="1464" r:id="rId83"/>
    <p:sldId id="1382" r:id="rId84"/>
    <p:sldId id="1383" r:id="rId85"/>
    <p:sldId id="1313" r:id="rId86"/>
    <p:sldId id="1314" r:id="rId87"/>
    <p:sldId id="1315" r:id="rId88"/>
    <p:sldId id="1316" r:id="rId89"/>
    <p:sldId id="1317" r:id="rId90"/>
    <p:sldId id="1319" r:id="rId91"/>
    <p:sldId id="1318" r:id="rId92"/>
    <p:sldId id="1479" r:id="rId93"/>
    <p:sldId id="1480" r:id="rId94"/>
    <p:sldId id="1355" r:id="rId95"/>
    <p:sldId id="1320" r:id="rId96"/>
    <p:sldId id="1321" r:id="rId97"/>
    <p:sldId id="1322" r:id="rId98"/>
    <p:sldId id="1356" r:id="rId99"/>
    <p:sldId id="1357" r:id="rId100"/>
    <p:sldId id="1358" r:id="rId101"/>
    <p:sldId id="1359" r:id="rId102"/>
    <p:sldId id="1384" r:id="rId103"/>
    <p:sldId id="1385" r:id="rId104"/>
    <p:sldId id="1386" r:id="rId105"/>
    <p:sldId id="1387" r:id="rId106"/>
    <p:sldId id="1388" r:id="rId107"/>
    <p:sldId id="1391" r:id="rId108"/>
    <p:sldId id="1390" r:id="rId109"/>
    <p:sldId id="1389" r:id="rId110"/>
    <p:sldId id="1354" r:id="rId111"/>
    <p:sldId id="1331" r:id="rId112"/>
    <p:sldId id="1332" r:id="rId113"/>
    <p:sldId id="1333" r:id="rId114"/>
    <p:sldId id="1334" r:id="rId115"/>
    <p:sldId id="1335" r:id="rId116"/>
    <p:sldId id="1336" r:id="rId117"/>
    <p:sldId id="1337" r:id="rId118"/>
    <p:sldId id="1338" r:id="rId119"/>
    <p:sldId id="1339" r:id="rId120"/>
    <p:sldId id="1341" r:id="rId121"/>
    <p:sldId id="1343" r:id="rId122"/>
    <p:sldId id="1344" r:id="rId123"/>
    <p:sldId id="1342" r:id="rId124"/>
    <p:sldId id="1340" r:id="rId125"/>
    <p:sldId id="1345" r:id="rId126"/>
    <p:sldId id="1346" r:id="rId127"/>
    <p:sldId id="1349" r:id="rId128"/>
    <p:sldId id="1348" r:id="rId129"/>
    <p:sldId id="1427" r:id="rId130"/>
    <p:sldId id="1441" r:id="rId131"/>
    <p:sldId id="1465" r:id="rId132"/>
    <p:sldId id="1466" r:id="rId133"/>
    <p:sldId id="1467" r:id="rId134"/>
    <p:sldId id="1468" r:id="rId135"/>
    <p:sldId id="1469" r:id="rId136"/>
    <p:sldId id="1440" r:id="rId137"/>
    <p:sldId id="1428" r:id="rId138"/>
    <p:sldId id="1429" r:id="rId139"/>
    <p:sldId id="1430" r:id="rId140"/>
    <p:sldId id="1431" r:id="rId141"/>
    <p:sldId id="1433" r:id="rId142"/>
    <p:sldId id="1434" r:id="rId143"/>
    <p:sldId id="1392" r:id="rId144"/>
    <p:sldId id="1403" r:id="rId145"/>
    <p:sldId id="1409" r:id="rId146"/>
    <p:sldId id="1408" r:id="rId147"/>
    <p:sldId id="1407" r:id="rId148"/>
    <p:sldId id="1425" r:id="rId149"/>
    <p:sldId id="1411" r:id="rId150"/>
    <p:sldId id="1426" r:id="rId151"/>
    <p:sldId id="1410" r:id="rId152"/>
    <p:sldId id="1412" r:id="rId153"/>
    <p:sldId id="1424" r:id="rId154"/>
    <p:sldId id="1413" r:id="rId155"/>
    <p:sldId id="1414" r:id="rId156"/>
    <p:sldId id="1416" r:id="rId157"/>
    <p:sldId id="1417" r:id="rId158"/>
    <p:sldId id="1415" r:id="rId159"/>
    <p:sldId id="1418" r:id="rId160"/>
    <p:sldId id="1419" r:id="rId161"/>
    <p:sldId id="1420" r:id="rId162"/>
    <p:sldId id="1421" r:id="rId163"/>
    <p:sldId id="1422" r:id="rId164"/>
    <p:sldId id="1423" r:id="rId165"/>
    <p:sldId id="1485" r:id="rId166"/>
    <p:sldId id="1487" r:id="rId167"/>
    <p:sldId id="1488" r:id="rId168"/>
    <p:sldId id="1486" r:id="rId169"/>
    <p:sldId id="1489" r:id="rId170"/>
    <p:sldId id="1490" r:id="rId171"/>
    <p:sldId id="1491" r:id="rId172"/>
    <p:sldId id="1492" r:id="rId173"/>
    <p:sldId id="1493" r:id="rId174"/>
    <p:sldId id="1494" r:id="rId17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9512" autoAdjust="0"/>
  </p:normalViewPr>
  <p:slideViewPr>
    <p:cSldViewPr>
      <p:cViewPr>
        <p:scale>
          <a:sx n="82" d="100"/>
          <a:sy n="82" d="100"/>
        </p:scale>
        <p:origin x="-1786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32F91E3-6848-45B1-B3B1-BFB9DDE7839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flask-docs-kr.readthedocs.io/ko/latest/quickstart.html#id8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flask </a:t>
            </a:r>
            <a:r>
              <a:rPr lang="ko-KR" altLang="en-US" sz="9600" dirty="0" smtClean="0"/>
              <a:t>기초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어플리케이션 </a:t>
            </a:r>
            <a:r>
              <a:rPr lang="ko-KR" altLang="en-US" dirty="0" err="1" smtClean="0"/>
              <a:t>컨택스트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/>
              <a:t>어떻게 “적합한” 어플리케이션을 찾을 수 있는가</a:t>
            </a:r>
            <a:r>
              <a:rPr lang="en-US" altLang="ko-KR" sz="2800" dirty="0" smtClean="0"/>
              <a:t>? </a:t>
            </a:r>
            <a:r>
              <a:rPr lang="en-US" altLang="ko-KR" sz="2800" dirty="0" err="1" smtClean="0"/>
              <a:t>Current_app</a:t>
            </a:r>
            <a:r>
              <a:rPr lang="ko-KR" altLang="en-US" sz="2800" dirty="0" smtClean="0"/>
              <a:t>으로 현재 구동되는 어플리케이션 확인할 수 있음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4" y="2982915"/>
            <a:ext cx="416328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068960"/>
            <a:ext cx="367240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51" y="5341041"/>
            <a:ext cx="367220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516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메인 프로그램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내부 리스트로 제공받은 변수에 대해 처리</a:t>
            </a:r>
            <a:endParaRPr lang="ko-KR" altLang="en-US" sz="28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6485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642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처리 결과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템플릿을 적용해서 </a:t>
            </a:r>
            <a:r>
              <a:rPr lang="en-US" altLang="ko-KR" sz="2800" dirty="0" smtClean="0"/>
              <a:t>for </a:t>
            </a:r>
            <a:r>
              <a:rPr lang="ko-KR" altLang="en-US" sz="2800" dirty="0" smtClean="0"/>
              <a:t>문 처리</a:t>
            </a:r>
            <a:endParaRPr lang="ko-KR" altLang="en-US" sz="2800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301210"/>
            <a:ext cx="4638675" cy="238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76525"/>
            <a:ext cx="59436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2913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for</a:t>
            </a:r>
            <a:r>
              <a:rPr lang="ko-KR" altLang="en-US" dirty="0" smtClean="0"/>
              <a:t>문 처리 </a:t>
            </a:r>
            <a:r>
              <a:rPr lang="en-US" altLang="ko-KR" dirty="0" smtClean="0"/>
              <a:t>:list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6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제어</a:t>
            </a:r>
            <a:r>
              <a:rPr lang="ko-KR" altLang="en-US" dirty="0" err="1"/>
              <a:t>문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{%  for %} </a:t>
            </a:r>
            <a:r>
              <a:rPr lang="ko-KR" altLang="en-US" sz="2800" dirty="0" smtClean="0"/>
              <a:t>를 사용해서 템플릿에 </a:t>
            </a:r>
            <a:r>
              <a:rPr lang="ko-KR" altLang="en-US" sz="2800" dirty="0" err="1" smtClean="0"/>
              <a:t>제어문</a:t>
            </a:r>
            <a:r>
              <a:rPr lang="ko-KR" altLang="en-US" sz="2800" dirty="0" smtClean="0"/>
              <a:t> 설정</a:t>
            </a:r>
            <a:endParaRPr lang="ko-KR" altLang="en-US" sz="28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429000"/>
            <a:ext cx="4343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2329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순환 실행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name , comments </a:t>
            </a:r>
            <a:r>
              <a:rPr lang="ko-KR" altLang="en-US" sz="2800" dirty="0" smtClean="0"/>
              <a:t>변수에 값을 주고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템플릿에서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문을 실행 </a:t>
            </a:r>
            <a:endParaRPr lang="ko-KR" altLang="en-US" sz="28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82942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13055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순환 실행 결과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내부 리스트로 제공받은 변수에 대해 처리</a:t>
            </a:r>
            <a:endParaRPr lang="ko-KR" altLang="en-US" sz="28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014663"/>
            <a:ext cx="68294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4149080"/>
            <a:ext cx="37814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618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for</a:t>
            </a:r>
            <a:r>
              <a:rPr lang="ko-KR" altLang="en-US" dirty="0" smtClean="0"/>
              <a:t>문 처리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8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제어</a:t>
            </a:r>
            <a:r>
              <a:rPr lang="ko-KR" altLang="en-US" dirty="0" err="1"/>
              <a:t>문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{%  for %} </a:t>
            </a:r>
            <a:r>
              <a:rPr lang="ko-KR" altLang="en-US" sz="2800" dirty="0" smtClean="0"/>
              <a:t>를 사용해서 템플릿에 </a:t>
            </a:r>
            <a:r>
              <a:rPr lang="ko-KR" altLang="en-US" sz="2800" dirty="0" err="1" smtClean="0"/>
              <a:t>제어문</a:t>
            </a:r>
            <a:r>
              <a:rPr lang="ko-KR" altLang="en-US" sz="2800" dirty="0" smtClean="0"/>
              <a:t> 설정</a:t>
            </a:r>
            <a:endParaRPr lang="ko-KR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615" y="2420888"/>
            <a:ext cx="5438775" cy="400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6965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순환 실행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으로 데이터를 받아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템플릿에서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문을 실행 </a:t>
            </a:r>
            <a:endParaRPr lang="ko-KR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92" y="3140968"/>
            <a:ext cx="63436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922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순환 실행 결과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으로 제공받은 변수에 대해 처리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041" y="4293096"/>
            <a:ext cx="39719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757488"/>
            <a:ext cx="64389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10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Request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02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1412776"/>
            <a:ext cx="7723584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smtClean="0"/>
              <a:t>템플릿</a:t>
            </a:r>
            <a:r>
              <a:rPr lang="en-US" altLang="ko-KR" sz="6000" dirty="0" smtClean="0"/>
              <a:t>Import/include/Extends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96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템플릿 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smtClean="0"/>
              <a:t>macro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73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매크로 지정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하나의 함수를 지정하고 이를 처리</a:t>
            </a:r>
            <a:endParaRPr lang="ko-KR" altLang="en-US" sz="2800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645024"/>
            <a:ext cx="36385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3050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매크</a:t>
            </a:r>
            <a:r>
              <a:rPr lang="ko-KR" altLang="en-US" dirty="0"/>
              <a:t>로</a:t>
            </a:r>
            <a:r>
              <a:rPr lang="ko-KR" altLang="en-US" dirty="0" smtClean="0"/>
              <a:t> 실행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매크로 지정 템플릿에 맞춰 </a:t>
            </a:r>
            <a:r>
              <a:rPr lang="en-US" altLang="ko-KR" sz="2800" dirty="0" err="1" smtClean="0"/>
              <a:t>x,y</a:t>
            </a:r>
            <a:r>
              <a:rPr lang="ko-KR" altLang="en-US" sz="2800" dirty="0" smtClean="0"/>
              <a:t>의 값을 전달</a:t>
            </a:r>
            <a:endParaRPr lang="ko-KR" altLang="en-US" sz="2800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861048"/>
            <a:ext cx="49244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4602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매크</a:t>
            </a:r>
            <a:r>
              <a:rPr lang="ko-KR" altLang="en-US" dirty="0"/>
              <a:t>로</a:t>
            </a:r>
            <a:r>
              <a:rPr lang="ko-KR" altLang="en-US" dirty="0" smtClean="0"/>
              <a:t> 실행 결과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매크로 실행결과 확인</a:t>
            </a:r>
            <a:endParaRPr lang="ko-KR" altLang="en-US" sz="2800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7" y="2852936"/>
            <a:ext cx="62579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6" y="4293096"/>
            <a:ext cx="35147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811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템플릿 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smtClean="0"/>
              <a:t>macro import </a:t>
            </a:r>
            <a:r>
              <a:rPr lang="ko-KR" altLang="en-US" dirty="0" smtClean="0"/>
              <a:t>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91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매크로 지정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하나의 함수를 지정하고 별도의 파일로 저장하고 템플릿에서 </a:t>
            </a:r>
            <a:r>
              <a:rPr lang="en-US" altLang="ko-KR" sz="2800" dirty="0" smtClean="0"/>
              <a:t>import</a:t>
            </a:r>
            <a:r>
              <a:rPr lang="ko-KR" altLang="en-US" sz="2800" dirty="0" smtClean="0"/>
              <a:t>해서 처리 </a:t>
            </a:r>
            <a:endParaRPr lang="ko-KR" altLang="en-US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0968"/>
            <a:ext cx="47529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0892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매크</a:t>
            </a:r>
            <a:r>
              <a:rPr lang="ko-KR" altLang="en-US" dirty="0"/>
              <a:t>로</a:t>
            </a:r>
            <a:r>
              <a:rPr lang="ko-KR" altLang="en-US" dirty="0" smtClean="0"/>
              <a:t> 실행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매크로 지정 템플릿에 맞춰 </a:t>
            </a:r>
            <a:r>
              <a:rPr lang="en-US" altLang="ko-KR" sz="2800" dirty="0" err="1" smtClean="0"/>
              <a:t>x,y</a:t>
            </a:r>
            <a:r>
              <a:rPr lang="ko-KR" altLang="en-US" sz="2800" dirty="0" smtClean="0"/>
              <a:t>의 값을 전달</a:t>
            </a:r>
            <a:endParaRPr lang="ko-KR" altLang="en-US" sz="280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50482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9998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매크</a:t>
            </a:r>
            <a:r>
              <a:rPr lang="ko-KR" altLang="en-US" dirty="0"/>
              <a:t>로</a:t>
            </a:r>
            <a:r>
              <a:rPr lang="ko-KR" altLang="en-US" dirty="0" smtClean="0"/>
              <a:t> 실행 결과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매크로 실행결과 확인</a:t>
            </a:r>
            <a:endParaRPr lang="ko-KR" altLang="en-US" sz="2800" dirty="0"/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6" y="4293096"/>
            <a:ext cx="35147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41" y="2852936"/>
            <a:ext cx="63341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5077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템플릿 </a:t>
            </a:r>
            <a:r>
              <a:rPr lang="en-US" altLang="ko-KR" dirty="0" smtClean="0"/>
              <a:t>: include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64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app.route</a:t>
            </a:r>
            <a:r>
              <a:rPr lang="ko-KR" altLang="en-US" dirty="0"/>
              <a:t> </a:t>
            </a:r>
            <a:r>
              <a:rPr lang="ko-KR" altLang="en-US" dirty="0" smtClean="0"/>
              <a:t>함수로 </a:t>
            </a:r>
            <a:r>
              <a:rPr lang="ko-KR" altLang="en-US" dirty="0" err="1" smtClean="0"/>
              <a:t>라우팅</a:t>
            </a:r>
            <a:r>
              <a:rPr lang="ko-KR" altLang="en-US" dirty="0" smtClean="0"/>
              <a:t> 하기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err="1"/>
              <a:t>app.route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함수를 </a:t>
            </a:r>
            <a:r>
              <a:rPr lang="en-US" altLang="ko-KR" sz="2800" dirty="0" smtClean="0"/>
              <a:t>decorator</a:t>
            </a:r>
            <a:r>
              <a:rPr lang="ko-KR" altLang="en-US" sz="2800" dirty="0" smtClean="0"/>
              <a:t>를 사용하고 </a:t>
            </a:r>
            <a:r>
              <a:rPr lang="ko-KR" altLang="en-US" sz="2800" dirty="0" err="1" smtClean="0"/>
              <a:t>파라미터에</a:t>
            </a:r>
            <a:r>
              <a:rPr lang="ko-KR" altLang="en-US" sz="2800" dirty="0" smtClean="0"/>
              <a:t> 해당하는 </a:t>
            </a:r>
            <a:r>
              <a:rPr lang="en-US" altLang="ko-KR" sz="2800" dirty="0" smtClean="0"/>
              <a:t>request </a:t>
            </a:r>
            <a:r>
              <a:rPr lang="ko-KR" altLang="en-US" sz="2800" dirty="0" smtClean="0"/>
              <a:t>함수를 지정해서 처리</a:t>
            </a:r>
            <a:endParaRPr lang="ko-KR" altLang="en-US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868" y="5579302"/>
            <a:ext cx="4320480" cy="97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24944"/>
            <a:ext cx="4986536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915816" y="3501008"/>
            <a:ext cx="2952328" cy="8640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3320988"/>
            <a:ext cx="2016224" cy="1224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route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데코레이터는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함수와 </a:t>
            </a:r>
            <a:r>
              <a:rPr lang="en-US" altLang="ko-KR" sz="1400" dirty="0">
                <a:solidFill>
                  <a:schemeClr val="tx1"/>
                </a:solidFill>
              </a:rPr>
              <a:t>URL</a:t>
            </a:r>
            <a:r>
              <a:rPr lang="ko-KR" altLang="en-US" sz="1400" dirty="0">
                <a:solidFill>
                  <a:schemeClr val="tx1"/>
                </a:solidFill>
              </a:rPr>
              <a:t>을 연결</a:t>
            </a:r>
          </a:p>
        </p:txBody>
      </p:sp>
    </p:spTree>
    <p:extLst>
      <p:ext uri="{BB962C8B-B14F-4D97-AF65-F5344CB8AC3E}">
        <p14:creationId xmlns:p14="http://schemas.microsoft.com/office/powerpoint/2010/main" val="34312433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:include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공통 </a:t>
            </a:r>
            <a:r>
              <a:rPr lang="en-US" altLang="ko-KR" sz="2800" dirty="0" smtClean="0"/>
              <a:t>html </a:t>
            </a:r>
            <a:r>
              <a:rPr lang="ko-KR" altLang="en-US" sz="2800" dirty="0" smtClean="0"/>
              <a:t>파일을 분리해서 별도로 보관하고  메인 페이지에서 가져다 쓰기</a:t>
            </a:r>
            <a:endParaRPr lang="ko-KR" altLang="en-US" sz="28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17" y="3109925"/>
            <a:ext cx="29622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5661248"/>
            <a:ext cx="60769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39" y="4482455"/>
            <a:ext cx="5820506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2771055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개를 가져다 </a:t>
            </a:r>
            <a:r>
              <a:rPr lang="en-US" altLang="ko-KR" sz="1400" b="1" dirty="0" smtClean="0"/>
              <a:t>html </a:t>
            </a:r>
            <a:r>
              <a:rPr lang="ko-KR" altLang="en-US" sz="1400" b="1" dirty="0" smtClean="0"/>
              <a:t>문서 구성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4024872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여러 개를 리스트로 가져다 </a:t>
            </a:r>
            <a:r>
              <a:rPr lang="en-US" altLang="ko-KR" sz="1400" b="1" dirty="0" smtClean="0"/>
              <a:t>html </a:t>
            </a:r>
            <a:r>
              <a:rPr lang="ko-KR" altLang="en-US" sz="1400" b="1" dirty="0" smtClean="0"/>
              <a:t>문서 구성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74710" y="5229200"/>
            <a:ext cx="503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여러 개를 리스트로 가져다 </a:t>
            </a:r>
            <a:r>
              <a:rPr lang="en-US" altLang="ko-KR" sz="1400" b="1" dirty="0" smtClean="0"/>
              <a:t>html </a:t>
            </a:r>
            <a:r>
              <a:rPr lang="ko-KR" altLang="en-US" sz="1400" b="1" dirty="0" smtClean="0"/>
              <a:t>문서 </a:t>
            </a:r>
            <a:r>
              <a:rPr lang="ko-KR" altLang="en-US" sz="1400" b="1" dirty="0" err="1" smtClean="0"/>
              <a:t>구성시</a:t>
            </a:r>
            <a:r>
              <a:rPr lang="ko-KR" altLang="en-US" sz="1400" b="1" dirty="0" smtClean="0"/>
              <a:t> 조건 부여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386338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html </a:t>
            </a:r>
            <a:r>
              <a:rPr lang="ko-KR" altLang="en-US" dirty="0" smtClean="0"/>
              <a:t>분리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Include</a:t>
            </a:r>
            <a:r>
              <a:rPr lang="ko-KR" altLang="en-US" sz="2800" dirty="0" smtClean="0"/>
              <a:t>시 변수 등이 존재할 경우 </a:t>
            </a:r>
            <a:r>
              <a:rPr lang="en-US" altLang="ko-KR" sz="2800" dirty="0" smtClean="0"/>
              <a:t>context</a:t>
            </a:r>
            <a:r>
              <a:rPr lang="ko-KR" altLang="en-US" sz="2800" dirty="0" smtClean="0"/>
              <a:t>가 달라 </a:t>
            </a:r>
            <a:r>
              <a:rPr lang="ko-KR" altLang="en-US" sz="2800" dirty="0" err="1" smtClean="0"/>
              <a:t>변수값이</a:t>
            </a:r>
            <a:r>
              <a:rPr lang="ko-KR" altLang="en-US" sz="2800" dirty="0" smtClean="0"/>
              <a:t> 실행이 되지 않으므로 </a:t>
            </a:r>
            <a:r>
              <a:rPr lang="en-US" altLang="ko-KR" sz="2800" dirty="0" smtClean="0"/>
              <a:t>context</a:t>
            </a:r>
            <a:r>
              <a:rPr lang="ko-KR" altLang="en-US" sz="2800" dirty="0" smtClean="0"/>
              <a:t>를 맞춰줘야 함</a:t>
            </a:r>
            <a:endParaRPr lang="ko-KR" altLang="en-US" sz="2800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04" y="2780928"/>
            <a:ext cx="4572000" cy="380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71800" y="5085184"/>
            <a:ext cx="3096344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512" y="5077274"/>
            <a:ext cx="178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For</a:t>
            </a:r>
            <a:r>
              <a:rPr lang="ko-KR" altLang="en-US" sz="1400" dirty="0" smtClean="0"/>
              <a:t>문 내에 </a:t>
            </a:r>
            <a:r>
              <a:rPr lang="en-US" altLang="ko-KR" sz="1400" dirty="0" smtClean="0"/>
              <a:t>include </a:t>
            </a:r>
            <a:r>
              <a:rPr lang="ko-KR" altLang="en-US" sz="1400" dirty="0" smtClean="0"/>
              <a:t>문을 설정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961964" y="5338884"/>
            <a:ext cx="80983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8120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include</a:t>
            </a:r>
            <a:r>
              <a:rPr lang="ko-KR" altLang="en-US" dirty="0" smtClean="0"/>
              <a:t> 실행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렌더링</a:t>
            </a:r>
            <a:r>
              <a:rPr lang="ko-KR" altLang="en-US" sz="2800" dirty="0" smtClean="0"/>
              <a:t> 실행</a:t>
            </a:r>
            <a:endParaRPr lang="ko-KR" altLang="en-US" sz="2800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5943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6353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템플릿 </a:t>
            </a:r>
            <a:r>
              <a:rPr lang="en-US" altLang="ko-KR" dirty="0"/>
              <a:t>: </a:t>
            </a:r>
            <a:r>
              <a:rPr lang="en-US" altLang="ko-KR" dirty="0" smtClean="0"/>
              <a:t>include </a:t>
            </a:r>
            <a:r>
              <a:rPr lang="ko-KR" altLang="en-US" dirty="0" smtClean="0"/>
              <a:t>실행 </a:t>
            </a:r>
            <a:r>
              <a:rPr lang="ko-KR" altLang="en-US" dirty="0"/>
              <a:t>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공통 </a:t>
            </a:r>
            <a:r>
              <a:rPr lang="en-US" altLang="ko-KR" sz="2800" dirty="0" smtClean="0"/>
              <a:t>html </a:t>
            </a:r>
            <a:r>
              <a:rPr lang="ko-KR" altLang="en-US" sz="2800" dirty="0" smtClean="0"/>
              <a:t>파일을 분리해서 별도로 보관하고  메인 페이지에서 가져다 쓰기</a:t>
            </a:r>
            <a:endParaRPr lang="ko-KR" altLang="en-US" sz="2800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28" y="4077072"/>
            <a:ext cx="35337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24188"/>
            <a:ext cx="65532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8843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템플릿 </a:t>
            </a:r>
            <a:r>
              <a:rPr lang="en-US" altLang="ko-KR" dirty="0" smtClean="0"/>
              <a:t>: extends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73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표준이 되는 기본 </a:t>
            </a:r>
            <a:r>
              <a:rPr lang="en-US" altLang="ko-KR" sz="2800" dirty="0" smtClean="0"/>
              <a:t>html </a:t>
            </a:r>
            <a:r>
              <a:rPr lang="ko-KR" altLang="en-US" sz="2800" dirty="0" smtClean="0"/>
              <a:t>작성</a:t>
            </a:r>
            <a:endParaRPr lang="ko-KR" altLang="en-US" sz="2800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76627"/>
            <a:ext cx="429577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2279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상속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extends</a:t>
            </a:r>
            <a:r>
              <a:rPr lang="ko-KR" altLang="en-US" sz="2800" dirty="0" smtClean="0"/>
              <a:t>로 기본 </a:t>
            </a:r>
            <a:r>
              <a:rPr lang="en-US" altLang="ko-KR" sz="2800" dirty="0" smtClean="0"/>
              <a:t>html</a:t>
            </a:r>
            <a:r>
              <a:rPr lang="ko-KR" altLang="en-US" sz="2800" dirty="0" smtClean="0"/>
              <a:t>을 상속 받아서 각 </a:t>
            </a:r>
            <a:r>
              <a:rPr lang="en-US" altLang="ko-KR" sz="2800" dirty="0" smtClean="0"/>
              <a:t>block</a:t>
            </a:r>
            <a:r>
              <a:rPr lang="ko-KR" altLang="en-US" sz="2800" dirty="0" smtClean="0"/>
              <a:t>에 </a:t>
            </a:r>
            <a:r>
              <a:rPr lang="en-US" altLang="ko-KR" sz="2800" dirty="0" smtClean="0"/>
              <a:t>tags</a:t>
            </a:r>
            <a:r>
              <a:rPr lang="ko-KR" altLang="en-US" sz="2800" dirty="0" smtClean="0"/>
              <a:t>를 채움</a:t>
            </a:r>
            <a:endParaRPr lang="ko-KR" altLang="en-US" sz="2800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501008"/>
            <a:ext cx="42672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7287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상속 실행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렌더링</a:t>
            </a:r>
            <a:r>
              <a:rPr lang="ko-KR" altLang="en-US" sz="2800" dirty="0" smtClean="0"/>
              <a:t> 실행</a:t>
            </a:r>
            <a:endParaRPr lang="ko-KR" altLang="en-US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279" y="3645024"/>
            <a:ext cx="4095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956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템플릿 </a:t>
            </a:r>
            <a:r>
              <a:rPr lang="en-US" altLang="ko-KR" dirty="0"/>
              <a:t>: </a:t>
            </a:r>
            <a:r>
              <a:rPr lang="en-US" altLang="ko-KR" dirty="0" smtClean="0"/>
              <a:t>extends </a:t>
            </a:r>
            <a:r>
              <a:rPr lang="ko-KR" altLang="en-US" dirty="0"/>
              <a:t>실행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/>
              <a:t>공통 </a:t>
            </a:r>
            <a:r>
              <a:rPr lang="en-US" altLang="ko-KR" sz="2800" dirty="0"/>
              <a:t>html </a:t>
            </a:r>
            <a:r>
              <a:rPr lang="ko-KR" altLang="en-US" sz="2800" dirty="0"/>
              <a:t>파일을 분리해서 별도로 보관하고  메인 페이지에서 가져다 쓰기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509120"/>
            <a:ext cx="387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071813"/>
            <a:ext cx="6477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41159" y="3244334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템플릿 </a:t>
            </a:r>
            <a:r>
              <a:rPr lang="en-US" altLang="ko-KR" dirty="0"/>
              <a:t>: </a:t>
            </a:r>
            <a:r>
              <a:rPr lang="ko-KR" altLang="en-US" dirty="0"/>
              <a:t>매크로 실행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9334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1412776"/>
            <a:ext cx="772358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Login </a:t>
            </a: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flask_wtf</a:t>
            </a:r>
            <a:r>
              <a:rPr lang="ko-KR" altLang="en-US" sz="6000" dirty="0" smtClean="0"/>
              <a:t>로 </a:t>
            </a:r>
            <a:r>
              <a:rPr lang="en-US" altLang="ko-KR" sz="6000" dirty="0" smtClean="0"/>
              <a:t>form </a:t>
            </a:r>
            <a:r>
              <a:rPr lang="ko-KR" altLang="en-US" sz="6000" dirty="0" smtClean="0"/>
              <a:t>만들기</a:t>
            </a:r>
            <a:r>
              <a:rPr lang="en-US" altLang="ko-KR" sz="6000" dirty="0" smtClean="0"/>
              <a:t>)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8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/>
              <a:t>URL parameters optional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URL</a:t>
            </a:r>
            <a:r>
              <a:rPr lang="ko-KR" altLang="en-US" sz="2800" dirty="0" smtClean="0"/>
              <a:t>에 </a:t>
            </a:r>
            <a:r>
              <a:rPr lang="en-US" altLang="ko-KR" sz="2800" dirty="0" smtClean="0"/>
              <a:t>parameters</a:t>
            </a:r>
            <a:r>
              <a:rPr lang="ko-KR" altLang="en-US" sz="2800" dirty="0" smtClean="0"/>
              <a:t>가</a:t>
            </a:r>
            <a:r>
              <a:rPr lang="en-US" altLang="ko-KR" sz="2800" dirty="0" smtClean="0"/>
              <a:t> optional</a:t>
            </a:r>
            <a:r>
              <a:rPr lang="ko-KR" altLang="en-US" sz="2800" dirty="0" smtClean="0"/>
              <a:t>로 처리가 필요할 경우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데코레이터를</a:t>
            </a:r>
            <a:r>
              <a:rPr lang="ko-KR" altLang="en-US" sz="2800" dirty="0" smtClean="0"/>
              <a:t> 정의하고 </a:t>
            </a:r>
            <a:r>
              <a:rPr lang="ko-KR" altLang="en-US" sz="2800" dirty="0" err="1" smtClean="0"/>
              <a:t>로직에서</a:t>
            </a:r>
            <a:r>
              <a:rPr lang="ko-KR" altLang="en-US" sz="2800" dirty="0" smtClean="0"/>
              <a:t> 처리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611560" y="3320988"/>
            <a:ext cx="2016224" cy="1224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URL parameters optional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7864" y="3573016"/>
            <a:ext cx="51845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1400" dirty="0">
                <a:latin typeface="+mn-ea"/>
              </a:rPr>
              <a:t>@</a:t>
            </a:r>
            <a:r>
              <a:rPr lang="pt-BR" altLang="ko-KR" sz="1400" dirty="0" smtClean="0">
                <a:latin typeface="+mn-ea"/>
              </a:rPr>
              <a:t>app.route( ‘/hello/’ </a:t>
            </a:r>
            <a:r>
              <a:rPr lang="pt-BR" altLang="ko-KR" sz="1400" dirty="0">
                <a:latin typeface="+mn-ea"/>
              </a:rPr>
              <a:t>)</a:t>
            </a:r>
          </a:p>
          <a:p>
            <a:r>
              <a:rPr lang="pt-BR" altLang="ko-KR" sz="1400" dirty="0">
                <a:latin typeface="+mn-ea"/>
              </a:rPr>
              <a:t>@</a:t>
            </a:r>
            <a:r>
              <a:rPr lang="pt-BR" altLang="ko-KR" sz="1400" dirty="0" smtClean="0">
                <a:latin typeface="+mn-ea"/>
              </a:rPr>
              <a:t>app.route( ’/hello/&lt;</a:t>
            </a:r>
            <a:r>
              <a:rPr lang="pt-BR" altLang="ko-KR" sz="1400" dirty="0">
                <a:latin typeface="+mn-ea"/>
              </a:rPr>
              <a:t>name&gt;’ )</a:t>
            </a:r>
          </a:p>
          <a:p>
            <a:r>
              <a:rPr lang="pt-BR" altLang="ko-KR" sz="1400" dirty="0" smtClean="0">
                <a:latin typeface="+mn-ea"/>
              </a:rPr>
              <a:t>def hello(name </a:t>
            </a:r>
            <a:r>
              <a:rPr lang="pt-BR" altLang="ko-KR" sz="1400" dirty="0">
                <a:latin typeface="+mn-ea"/>
              </a:rPr>
              <a:t>= None ) :</a:t>
            </a:r>
          </a:p>
          <a:p>
            <a:r>
              <a:rPr lang="pt-BR" altLang="ko-KR" sz="1400" dirty="0" smtClean="0">
                <a:latin typeface="+mn-ea"/>
              </a:rPr>
              <a:t>    if </a:t>
            </a:r>
            <a:r>
              <a:rPr lang="pt-BR" altLang="ko-KR" sz="1400" dirty="0">
                <a:latin typeface="+mn-ea"/>
              </a:rPr>
              <a:t>name </a:t>
            </a:r>
            <a:r>
              <a:rPr lang="pt-BR" altLang="ko-KR" sz="1400" dirty="0" smtClean="0">
                <a:latin typeface="+mn-ea"/>
              </a:rPr>
              <a:t>is </a:t>
            </a:r>
            <a:r>
              <a:rPr lang="pt-BR" altLang="ko-KR" sz="1400" dirty="0">
                <a:latin typeface="+mn-ea"/>
              </a:rPr>
              <a:t>None :</a:t>
            </a:r>
          </a:p>
          <a:p>
            <a:r>
              <a:rPr lang="pt-BR" altLang="ko-KR" sz="1400" dirty="0" smtClean="0">
                <a:latin typeface="+mn-ea"/>
              </a:rPr>
              <a:t>        return ’A horse with </a:t>
            </a:r>
            <a:r>
              <a:rPr lang="pt-BR" altLang="ko-KR" sz="1400" dirty="0">
                <a:latin typeface="+mn-ea"/>
              </a:rPr>
              <a:t>no name ’</a:t>
            </a:r>
          </a:p>
          <a:p>
            <a:r>
              <a:rPr lang="pt-BR" altLang="ko-KR" sz="1400" dirty="0" smtClean="0">
                <a:latin typeface="+mn-ea"/>
              </a:rPr>
              <a:t>    else </a:t>
            </a:r>
            <a:r>
              <a:rPr lang="pt-BR" altLang="ko-KR" sz="1400" dirty="0">
                <a:latin typeface="+mn-ea"/>
              </a:rPr>
              <a:t>:</a:t>
            </a:r>
          </a:p>
          <a:p>
            <a:r>
              <a:rPr lang="pt-BR" altLang="ko-KR" sz="1400" dirty="0" smtClean="0">
                <a:latin typeface="+mn-ea"/>
              </a:rPr>
              <a:t>        return </a:t>
            </a:r>
            <a:r>
              <a:rPr lang="pt-BR" altLang="ko-KR" sz="1400" dirty="0">
                <a:latin typeface="+mn-ea"/>
              </a:rPr>
              <a:t>’A </a:t>
            </a:r>
            <a:r>
              <a:rPr lang="pt-BR" altLang="ko-KR" sz="1400" dirty="0" smtClean="0">
                <a:latin typeface="+mn-ea"/>
              </a:rPr>
              <a:t>horse </a:t>
            </a:r>
            <a:r>
              <a:rPr lang="pt-BR" altLang="ko-KR" sz="1400" dirty="0">
                <a:latin typeface="+mn-ea"/>
              </a:rPr>
              <a:t>named %s ’ % name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6683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일반 </a:t>
            </a:r>
            <a:r>
              <a:rPr lang="en-US" altLang="ko-KR" dirty="0" smtClean="0"/>
              <a:t>: login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28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Login</a:t>
            </a:r>
            <a:r>
              <a:rPr lang="ko-KR" altLang="en-US" dirty="0"/>
              <a:t>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Login </a:t>
            </a:r>
            <a:r>
              <a:rPr lang="ko-KR" altLang="en-US" sz="2800" dirty="0" smtClean="0"/>
              <a:t>함수에서 </a:t>
            </a:r>
            <a:r>
              <a:rPr lang="en-US" altLang="ko-KR" sz="2800" dirty="0" smtClean="0"/>
              <a:t>get(send data </a:t>
            </a:r>
            <a:r>
              <a:rPr lang="ko-KR" altLang="en-US" sz="2800" dirty="0" smtClean="0"/>
              <a:t>요청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과 </a:t>
            </a:r>
            <a:r>
              <a:rPr lang="en-US" altLang="ko-KR" sz="2800" dirty="0" smtClean="0"/>
              <a:t>post(</a:t>
            </a:r>
            <a:r>
              <a:rPr lang="ko-KR" altLang="en-US" sz="2800" dirty="0" smtClean="0"/>
              <a:t>요청 데이터를 받음</a:t>
            </a:r>
            <a:r>
              <a:rPr lang="en-US" altLang="ko-KR" sz="2800" dirty="0" smtClean="0"/>
              <a:t>)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처리</a:t>
            </a:r>
            <a:endParaRPr lang="ko-KR" altLang="en-US" sz="2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66" y="2577585"/>
            <a:ext cx="6467475" cy="40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9385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일반 </a:t>
            </a:r>
            <a:r>
              <a:rPr lang="en-US" altLang="ko-KR" dirty="0" smtClean="0"/>
              <a:t>: login : </a:t>
            </a:r>
            <a:r>
              <a:rPr lang="en-US" altLang="ko-KR" dirty="0" err="1" smtClean="0"/>
              <a:t>url_for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Login html form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Action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login</a:t>
            </a:r>
            <a:r>
              <a:rPr lang="ko-KR" altLang="en-US" sz="2800" dirty="0" smtClean="0"/>
              <a:t>에서 같이 처리하도록 </a:t>
            </a:r>
            <a:r>
              <a:rPr lang="en-US" altLang="ko-KR" sz="2800" dirty="0" err="1" smtClean="0"/>
              <a:t>url_for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함수명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으로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호출해서 </a:t>
            </a:r>
            <a:r>
              <a:rPr lang="en-US" altLang="ko-KR" sz="2800" dirty="0" smtClean="0"/>
              <a:t>URL</a:t>
            </a:r>
            <a:r>
              <a:rPr lang="ko-KR" altLang="en-US" sz="2800" dirty="0" smtClean="0"/>
              <a:t>를 </a:t>
            </a:r>
            <a:r>
              <a:rPr lang="ko-KR" altLang="en-US" sz="2800" dirty="0" err="1" smtClean="0"/>
              <a:t>세팅</a:t>
            </a:r>
            <a:endParaRPr lang="ko-KR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641" y="3789040"/>
            <a:ext cx="65627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0128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Login </a:t>
            </a:r>
            <a:r>
              <a:rPr lang="ko-KR" altLang="en-US" dirty="0" smtClean="0"/>
              <a:t>프로그램 작성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Login</a:t>
            </a:r>
            <a:r>
              <a:rPr lang="ko-KR" altLang="en-US" sz="2800" dirty="0" smtClean="0"/>
              <a:t>에서 </a:t>
            </a:r>
            <a:r>
              <a:rPr lang="en-US" altLang="ko-KR" sz="2800" dirty="0" smtClean="0"/>
              <a:t>GET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login </a:t>
            </a:r>
            <a:r>
              <a:rPr lang="en-US" altLang="ko-KR" sz="2800" dirty="0" err="1" smtClean="0"/>
              <a:t>login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폼을 전달해서 </a:t>
            </a:r>
            <a:r>
              <a:rPr lang="en-US" altLang="ko-KR" sz="2800" dirty="0" smtClean="0"/>
              <a:t>Post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값을 넣고 재처리</a:t>
            </a:r>
            <a:endParaRPr lang="ko-KR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7"/>
            <a:ext cx="6438900" cy="3916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4208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Login </a:t>
            </a:r>
            <a:r>
              <a:rPr lang="ko-KR" altLang="en-US" dirty="0" smtClean="0"/>
              <a:t>프로그램 실행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Login</a:t>
            </a:r>
            <a:r>
              <a:rPr lang="ko-KR" altLang="en-US" sz="2800" dirty="0" smtClean="0"/>
              <a:t>에서 </a:t>
            </a:r>
            <a:r>
              <a:rPr lang="en-US" altLang="ko-KR" sz="2800" dirty="0" smtClean="0"/>
              <a:t>GET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login </a:t>
            </a:r>
            <a:r>
              <a:rPr lang="en-US" altLang="ko-KR" sz="2800" dirty="0" err="1" smtClean="0"/>
              <a:t>login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폼을 전달해서 </a:t>
            </a:r>
            <a:r>
              <a:rPr lang="en-US" altLang="ko-KR" sz="2800" dirty="0" smtClean="0"/>
              <a:t>Post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값을 넣고 재처리</a:t>
            </a:r>
            <a:endParaRPr lang="ko-KR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95588"/>
            <a:ext cx="68580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276" y="5301208"/>
            <a:ext cx="34766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4045506" y="404375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92080" y="42210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처리결과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4420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Form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4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표준이 되는 기본 </a:t>
            </a:r>
            <a:r>
              <a:rPr lang="en-US" altLang="ko-KR" sz="2800" dirty="0" smtClean="0"/>
              <a:t>html </a:t>
            </a:r>
            <a:r>
              <a:rPr lang="ko-KR" altLang="en-US" sz="2800" dirty="0" smtClean="0"/>
              <a:t>작성</a:t>
            </a:r>
            <a:endParaRPr lang="ko-KR" altLang="en-US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2204864"/>
            <a:ext cx="5419725" cy="44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0483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login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표준이 되는 기본 </a:t>
            </a:r>
            <a:r>
              <a:rPr lang="en-US" altLang="ko-KR" sz="2800" dirty="0" smtClean="0"/>
              <a:t>html </a:t>
            </a:r>
            <a:r>
              <a:rPr lang="ko-KR" altLang="en-US" sz="2800" dirty="0" smtClean="0"/>
              <a:t>작성</a:t>
            </a:r>
            <a:endParaRPr lang="ko-KR" altLang="en-US" sz="28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36912"/>
            <a:ext cx="58102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9072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Main  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표준이 되는 메인 작성</a:t>
            </a:r>
            <a:endParaRPr lang="ko-KR" altLang="en-US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114852"/>
            <a:ext cx="6077719" cy="443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259228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225581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flask_wtf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53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여러 개의 </a:t>
            </a:r>
            <a:r>
              <a:rPr lang="ko-KR" altLang="en-US" sz="2800" dirty="0" err="1" smtClean="0"/>
              <a:t>라우팅을</a:t>
            </a:r>
            <a:r>
              <a:rPr lang="ko-KR" altLang="en-US" sz="2800" dirty="0" smtClean="0"/>
              <a:t> 하나의 함수에 연결해서 동일한 처리</a:t>
            </a:r>
            <a:endParaRPr lang="ko-KR" altLang="en-US" sz="2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app.route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중복 </a:t>
            </a:r>
            <a:r>
              <a:rPr lang="ko-KR" altLang="en-US" dirty="0" err="1" smtClean="0"/>
              <a:t>라우팅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59" y="4437112"/>
            <a:ext cx="3095625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016" y="5373216"/>
            <a:ext cx="330517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4608512" cy="362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32" y="2852936"/>
            <a:ext cx="3670341" cy="140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1087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Main 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실제 </a:t>
            </a:r>
            <a:r>
              <a:rPr lang="en-US" altLang="ko-KR" sz="2800" dirty="0" smtClean="0"/>
              <a:t>form </a:t>
            </a:r>
            <a:r>
              <a:rPr lang="ko-KR" altLang="en-US" sz="2800" dirty="0" smtClean="0"/>
              <a:t>처리 함수 작성</a:t>
            </a:r>
            <a:endParaRPr lang="ko-KR" altLang="en-US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3068960"/>
            <a:ext cx="71056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2954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서버 구동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실제 </a:t>
            </a:r>
            <a:r>
              <a:rPr lang="en-US" altLang="ko-KR" sz="2800" dirty="0" smtClean="0"/>
              <a:t>form </a:t>
            </a:r>
            <a:r>
              <a:rPr lang="ko-KR" altLang="en-US" sz="2800" dirty="0" smtClean="0"/>
              <a:t>처리 함수 작성</a:t>
            </a:r>
            <a:endParaRPr lang="ko-KR" altLang="en-US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1" y="3212976"/>
            <a:ext cx="76295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0856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Login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실제 </a:t>
            </a:r>
            <a:r>
              <a:rPr lang="en-US" altLang="ko-KR" sz="2800" dirty="0" smtClean="0"/>
              <a:t>form </a:t>
            </a:r>
            <a:r>
              <a:rPr lang="ko-KR" altLang="en-US" sz="2800" dirty="0" smtClean="0"/>
              <a:t>처리 함수 작성</a:t>
            </a:r>
            <a:endParaRPr lang="ko-KR" altLang="en-US" sz="28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9" y="2204865"/>
            <a:ext cx="7524750" cy="23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90" y="5157192"/>
            <a:ext cx="43910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4123371" y="4581128"/>
            <a:ext cx="484632" cy="3960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 rot="9532103">
            <a:off x="3419872" y="32849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88024" y="312491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aaaaaaa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394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1412776"/>
            <a:ext cx="7723584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smtClean="0"/>
              <a:t>데이터 베이스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연결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0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데이터베이스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8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app.config.from_object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이용해서 </a:t>
            </a:r>
            <a:r>
              <a:rPr lang="en-US" altLang="ko-KR" sz="2800" dirty="0" err="1" smtClean="0"/>
              <a:t>sqlite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config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설정</a:t>
            </a:r>
            <a:endParaRPr lang="ko-KR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116" y="2996952"/>
            <a:ext cx="50577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5443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Request hook</a:t>
            </a:r>
            <a:r>
              <a:rPr lang="ko-KR" altLang="en-US" dirty="0" smtClean="0"/>
              <a:t>를 이용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request </a:t>
            </a:r>
            <a:r>
              <a:rPr lang="ko-KR" altLang="en-US" sz="2800" dirty="0" err="1" smtClean="0"/>
              <a:t>처리전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db</a:t>
            </a:r>
            <a:r>
              <a:rPr lang="en-US" altLang="ko-KR" sz="2800" dirty="0" smtClean="0"/>
              <a:t> connect</a:t>
            </a:r>
            <a:r>
              <a:rPr lang="ko-KR" altLang="en-US" sz="2800" dirty="0" smtClean="0"/>
              <a:t>를 만들고 </a:t>
            </a:r>
            <a:r>
              <a:rPr lang="en-US" altLang="ko-KR" sz="2800" dirty="0" smtClean="0"/>
              <a:t>table </a:t>
            </a:r>
            <a:r>
              <a:rPr lang="ko-KR" altLang="en-US" sz="2800" dirty="0" smtClean="0"/>
              <a:t>생성하고</a:t>
            </a:r>
            <a:r>
              <a:rPr lang="en-US" altLang="ko-KR" sz="2800" dirty="0" smtClean="0"/>
              <a:t> request </a:t>
            </a:r>
            <a:r>
              <a:rPr lang="ko-KR" altLang="en-US" sz="2800" dirty="0" smtClean="0"/>
              <a:t>처리 후에 </a:t>
            </a:r>
            <a:r>
              <a:rPr lang="en-US" altLang="ko-KR" sz="2800" dirty="0" smtClean="0"/>
              <a:t>connect close</a:t>
            </a:r>
            <a:endParaRPr lang="ko-KR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08920"/>
            <a:ext cx="46386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1076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데이터베이스 </a:t>
            </a:r>
            <a:r>
              <a:rPr lang="en-US" altLang="ko-KR" dirty="0" smtClean="0"/>
              <a:t>connect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 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데이터베이스에 쉽게 접속할 수 있는 방법을 추가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221088"/>
            <a:ext cx="5781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1297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테이블 생성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createTable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 정의</a:t>
            </a:r>
            <a:endParaRPr lang="ko-KR" altLang="en-US" sz="2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66" y="3717032"/>
            <a:ext cx="60102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3424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테이블 생성 </a:t>
            </a:r>
            <a:r>
              <a:rPr lang="en-US" altLang="ko-KR" dirty="0" smtClean="0"/>
              <a:t>: if not exists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createTable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  내에</a:t>
            </a:r>
            <a:r>
              <a:rPr lang="en-US" altLang="ko-KR" sz="2800" dirty="0" smtClean="0"/>
              <a:t> if not exists</a:t>
            </a:r>
            <a:r>
              <a:rPr lang="ko-KR" altLang="en-US" sz="2800" dirty="0" smtClean="0"/>
              <a:t>를 정의하고 테이블을 생성하면 존재하지 않을 경우만 생성 됨</a:t>
            </a:r>
            <a:endParaRPr lang="ko-KR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9000"/>
            <a:ext cx="75247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11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 err="1" smtClean="0"/>
              <a:t>데코레이터</a:t>
            </a:r>
            <a:r>
              <a:rPr lang="ko-KR" altLang="en-US" sz="2800" dirty="0" smtClean="0"/>
              <a:t> 대신 </a:t>
            </a:r>
            <a:r>
              <a:rPr lang="en-US" altLang="ko-KR" sz="2800" dirty="0" err="1" smtClean="0"/>
              <a:t>add_url_rule</a:t>
            </a:r>
            <a:r>
              <a:rPr lang="ko-KR" altLang="en-US" sz="2800" dirty="0" smtClean="0"/>
              <a:t>로 등록해서 사용하기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60"/>
            <a:ext cx="40671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683568" y="188640"/>
            <a:ext cx="81534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  </a:t>
            </a:r>
            <a:r>
              <a:rPr lang="en-US" altLang="ko-KR" dirty="0" err="1" smtClean="0"/>
              <a:t>add_url_rule</a:t>
            </a:r>
            <a:r>
              <a:rPr lang="ko-KR" altLang="en-US" dirty="0" smtClean="0"/>
              <a:t>로 등록하기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925194"/>
            <a:ext cx="3744416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89426"/>
            <a:ext cx="3976936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7802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Request context/</a:t>
            </a:r>
            <a:r>
              <a:rPr lang="ko-KR" altLang="en-US" dirty="0" smtClean="0"/>
              <a:t>서버 실행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before_request</a:t>
            </a:r>
            <a:r>
              <a:rPr lang="ko-KR" altLang="en-US" sz="2800" dirty="0" smtClean="0"/>
              <a:t>에 </a:t>
            </a:r>
            <a:r>
              <a:rPr lang="en-US" altLang="ko-KR" sz="2800" dirty="0" err="1" smtClean="0"/>
              <a:t>db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연결 및 테이블 생성을 넣어 </a:t>
            </a:r>
            <a:r>
              <a:rPr lang="en-US" altLang="ko-KR" sz="2800" dirty="0" smtClean="0"/>
              <a:t>request</a:t>
            </a:r>
            <a:r>
              <a:rPr lang="ko-KR" altLang="en-US" sz="2800" dirty="0" err="1" smtClean="0"/>
              <a:t>처리전에</a:t>
            </a:r>
            <a:r>
              <a:rPr lang="ko-KR" altLang="en-US" sz="2800" dirty="0" smtClean="0"/>
              <a:t> 테이블 생성하고 </a:t>
            </a:r>
            <a:r>
              <a:rPr lang="en-US" altLang="ko-KR" sz="2800" dirty="0" smtClean="0"/>
              <a:t>request </a:t>
            </a:r>
            <a:r>
              <a:rPr lang="ko-KR" altLang="en-US" sz="2800" dirty="0" smtClean="0"/>
              <a:t>처리가 끝나면 </a:t>
            </a:r>
            <a:r>
              <a:rPr lang="en-US" altLang="ko-KR" sz="2800" dirty="0" err="1" smtClean="0"/>
              <a:t>db</a:t>
            </a:r>
            <a:r>
              <a:rPr lang="ko-KR" altLang="en-US" sz="2800" dirty="0" smtClean="0"/>
              <a:t> 처리를 </a:t>
            </a:r>
            <a:r>
              <a:rPr lang="en-US" altLang="ko-KR" sz="2800" dirty="0" smtClean="0"/>
              <a:t>close</a:t>
            </a:r>
            <a:r>
              <a:rPr lang="ko-KR" altLang="en-US" sz="2800" dirty="0" smtClean="0"/>
              <a:t>함</a:t>
            </a:r>
            <a:endParaRPr lang="ko-KR" altLang="en-US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67" y="2993869"/>
            <a:ext cx="4392488" cy="367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6968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데이터베이스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테이블 생성 실행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웹으로 실제 테이블 생성</a:t>
            </a:r>
            <a:endParaRPr lang="ko-KR" altLang="en-US" sz="28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34" y="3861048"/>
            <a:ext cx="35528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420888"/>
            <a:ext cx="47625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8444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1412776"/>
            <a:ext cx="7723584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smtClean="0"/>
              <a:t>테이</a:t>
            </a:r>
            <a:r>
              <a:rPr lang="ko-KR" altLang="en-US" sz="6000" dirty="0"/>
              <a:t>블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en-US" altLang="ko-KR" sz="6000" dirty="0" smtClean="0"/>
              <a:t>insert/select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72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공통 연계 부분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데이터 베이스 연결 및 처리 부분은 공통 요소</a:t>
            </a:r>
            <a:endParaRPr lang="ko-KR" altLang="en-US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4608512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13788"/>
            <a:ext cx="35052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1739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내부함수 </a:t>
            </a:r>
            <a:r>
              <a:rPr lang="en-US" altLang="ko-KR" dirty="0" smtClean="0"/>
              <a:t>insert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3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테이블 </a:t>
            </a:r>
            <a:r>
              <a:rPr lang="en-US" altLang="ko-KR" dirty="0" smtClean="0"/>
              <a:t>insert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테이블에 하나의 레코드를 삽입하기</a:t>
            </a:r>
            <a:endParaRPr lang="ko-KR" alt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57" y="3068960"/>
            <a:ext cx="61531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6662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테이블 </a:t>
            </a:r>
            <a:r>
              <a:rPr lang="en-US" altLang="ko-KR" dirty="0" smtClean="0"/>
              <a:t>select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테이블을 조회하고 템플릿에 연결해서 보여주기</a:t>
            </a:r>
            <a:endParaRPr lang="ko-KR" altLang="en-US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140968"/>
            <a:ext cx="53721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133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출력 템플릿 </a:t>
            </a:r>
            <a:r>
              <a:rPr lang="ko-KR" altLang="en-US" dirty="0" err="1" smtClean="0"/>
              <a:t>매핑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출력이 필요한 </a:t>
            </a:r>
            <a:r>
              <a:rPr lang="en-US" altLang="ko-KR" sz="2800" dirty="0" smtClean="0"/>
              <a:t>html </a:t>
            </a:r>
            <a:r>
              <a:rPr lang="ko-KR" altLang="en-US" sz="2800" dirty="0" smtClean="0"/>
              <a:t>문서</a:t>
            </a:r>
            <a:endParaRPr lang="en-US" altLang="ko-KR" sz="2800" dirty="0" smtClean="0"/>
          </a:p>
          <a:p>
            <a:r>
              <a:rPr lang="ko-KR" altLang="en-US" sz="2800" dirty="0" err="1"/>
              <a:t>반응형</a:t>
            </a:r>
            <a:r>
              <a:rPr lang="ko-KR" altLang="en-US" sz="2800" dirty="0"/>
              <a:t> 웹  </a:t>
            </a:r>
            <a:r>
              <a:rPr lang="en-US" altLang="ko-KR" sz="2800" u="sng" dirty="0">
                <a:hlinkClick r:id="rId2"/>
              </a:rPr>
              <a:t>https://www.w3schools.com/</a:t>
            </a:r>
            <a:endParaRPr lang="ko-KR" altLang="en-US" sz="2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08920"/>
            <a:ext cx="7162800" cy="393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07066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데이터베이스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테이블 생성 실행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웹으로 실제 테이블 생성</a:t>
            </a:r>
            <a:endParaRPr lang="ko-KR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0065"/>
            <a:ext cx="70739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96914"/>
            <a:ext cx="4705350" cy="300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5646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Form</a:t>
            </a:r>
            <a:r>
              <a:rPr lang="ko-KR" altLang="en-US" dirty="0" smtClean="0"/>
              <a:t>에서 받아 </a:t>
            </a:r>
            <a:r>
              <a:rPr lang="en-US" altLang="ko-KR" dirty="0" smtClean="0"/>
              <a:t>insert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6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HTTP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HTTP(</a:t>
            </a:r>
            <a:r>
              <a:rPr lang="ko-KR" altLang="en-US" sz="2800" dirty="0"/>
              <a:t>웹 어플리케이션에서 사용하는 프로토콜</a:t>
            </a:r>
            <a:r>
              <a:rPr lang="en-US" altLang="ko-KR" sz="2800" dirty="0"/>
              <a:t>)</a:t>
            </a:r>
            <a:r>
              <a:rPr lang="ko-KR" altLang="en-US" sz="2800" dirty="0"/>
              <a:t>는 </a:t>
            </a:r>
            <a:r>
              <a:rPr lang="en-US" altLang="ko-KR" sz="2800" dirty="0"/>
              <a:t>URL </a:t>
            </a:r>
            <a:r>
              <a:rPr lang="ko-KR" altLang="en-US" sz="2800" dirty="0"/>
              <a:t>접근에 대해 </a:t>
            </a:r>
            <a:r>
              <a:rPr lang="ko-KR" altLang="en-US" sz="2800" dirty="0" err="1"/>
              <a:t>몇가지</a:t>
            </a:r>
            <a:r>
              <a:rPr lang="ko-KR" altLang="en-US" sz="2800" dirty="0"/>
              <a:t> 다른 방식을 제공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687295"/>
              </p:ext>
            </p:extLst>
          </p:nvPr>
        </p:nvGraphicFramePr>
        <p:xfrm>
          <a:off x="899592" y="2852936"/>
          <a:ext cx="720080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5616624"/>
              </a:tblGrid>
              <a:tr h="241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GET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브라우저가 어떤 페이지에 저장된 정보를 단지 얻기 위해 서버에 요청하고 서버는 그 정보를 보낸다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가장 일반적인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</a:rPr>
                        <a:t>메소드다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HEAD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브라우저가 어떤 페이지에 저장된 내용이 아니라 헤더라 불리는 정보를 요청한다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어떤 어플리케이션이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요청을 받은 것 처럼 처리하나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내용이 전달되지 않는다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POST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브라우저는 서버에게 새로운 정보를 </a:t>
                      </a:r>
                      <a:r>
                        <a:rPr kumimoji="0" lang="ko-KR" altLang="en-US" sz="12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*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전송*하도록 특정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요청하고 그 정보가 오직 한번 저장되는 것을 보장하도록 한다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이것이 보통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폼을 통해서 서버에 데이터 전송하는 방식이다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PUT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와 유사하지만 서버가 오래된 값들을 한번 이상 덮어쓰면서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 procedure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여러번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실행할 수 있다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전송시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연결을 잃어버리는 경우는 생각해보면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브라우저와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서버사이에서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정보의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단절없이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요청을 다시 안전하게 받을 수도 있다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는 단 한번 요청을 제공하기 때문에 이런 방식은 불가능하다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DELETE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주어진 위치에 있는 정보를 제거한다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OPTIONS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클라이언트에게 요청하는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어떤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메소드를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지원하는지 알려준다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Flask 0.6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부터 이 기능은 자동 구현된다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2783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Form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폼처리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부분을 생성</a:t>
            </a:r>
            <a:endParaRPr lang="ko-KR" altLang="en-US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01008"/>
            <a:ext cx="46863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216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Form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html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폼이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전송시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action</a:t>
            </a:r>
            <a:r>
              <a:rPr lang="ko-KR" altLang="en-US" sz="2800" dirty="0" smtClean="0"/>
              <a:t>하는 부분을 </a:t>
            </a:r>
            <a:r>
              <a:rPr lang="en-US" altLang="ko-KR" sz="2800" dirty="0" smtClean="0"/>
              <a:t>/ins</a:t>
            </a:r>
            <a:r>
              <a:rPr lang="ko-KR" altLang="en-US" sz="2800" dirty="0" smtClean="0"/>
              <a:t>로 지정</a:t>
            </a:r>
            <a:endParaRPr lang="ko-KR" altLang="en-US" sz="2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36912"/>
            <a:ext cx="504056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284984"/>
            <a:ext cx="3096344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918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Form </a:t>
            </a:r>
            <a:r>
              <a:rPr lang="ko-KR" altLang="en-US" dirty="0" smtClean="0"/>
              <a:t>제출 후 처리 </a:t>
            </a:r>
            <a:r>
              <a:rPr lang="en-US" altLang="ko-KR" dirty="0" smtClean="0"/>
              <a:t>: insert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폼이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전송시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action(/ins)</a:t>
            </a:r>
            <a:r>
              <a:rPr lang="ko-KR" altLang="en-US" sz="2800" dirty="0" smtClean="0"/>
              <a:t>으로 이 함수를 자동 호출되므로 </a:t>
            </a:r>
            <a:r>
              <a:rPr lang="en-US" altLang="ko-KR" sz="2800" dirty="0" smtClean="0"/>
              <a:t>insert </a:t>
            </a:r>
            <a:r>
              <a:rPr lang="ko-KR" altLang="en-US" sz="2800" dirty="0" smtClean="0"/>
              <a:t>처리 하도록 처리 </a:t>
            </a:r>
            <a:endParaRPr lang="ko-KR" altLang="en-US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37" y="2780928"/>
            <a:ext cx="68389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5455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테이블 조회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insert </a:t>
            </a:r>
            <a:r>
              <a:rPr lang="ko-KR" altLang="en-US" sz="2800" dirty="0" smtClean="0"/>
              <a:t>처리 된 부분을 확인</a:t>
            </a:r>
            <a:endParaRPr lang="ko-KR" altLang="en-US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5340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79883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테이블 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insert </a:t>
            </a:r>
            <a:r>
              <a:rPr lang="ko-KR" altLang="en-US" sz="2800" dirty="0" smtClean="0"/>
              <a:t>처리 된 부분을 확인</a:t>
            </a:r>
            <a:endParaRPr lang="ko-KR" altLang="en-US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3016"/>
            <a:ext cx="786130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09212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6700" dirty="0" smtClean="0"/>
              <a:t>어플리케이션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환경 구축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73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최상위 폴더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flask_app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flask_app</a:t>
            </a:r>
            <a:r>
              <a:rPr lang="ko-KR" altLang="en-US" sz="2800" dirty="0" smtClean="0"/>
              <a:t>을 지정하고 </a:t>
            </a:r>
            <a:r>
              <a:rPr lang="en-US" altLang="ko-KR" sz="2800" dirty="0" smtClean="0"/>
              <a:t>run.py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my_app</a:t>
            </a:r>
            <a:r>
              <a:rPr lang="ko-KR" altLang="en-US" sz="2800" dirty="0" smtClean="0"/>
              <a:t>를 호출해서 </a:t>
            </a:r>
            <a:r>
              <a:rPr lang="en-US" altLang="ko-KR" sz="2800" dirty="0" smtClean="0"/>
              <a:t>app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run</a:t>
            </a:r>
            <a:r>
              <a:rPr lang="ko-KR" altLang="en-US" sz="2800" dirty="0" smtClean="0"/>
              <a:t>하도록  저장한다</a:t>
            </a:r>
            <a:endParaRPr lang="ko-KR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96952"/>
            <a:ext cx="43529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81128"/>
            <a:ext cx="36290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7910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어플리케이션 폴더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my_app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my_app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폴더이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__</a:t>
            </a:r>
            <a:r>
              <a:rPr lang="en-US" altLang="ko-KR" sz="2800" dirty="0" smtClean="0"/>
              <a:t>init__.py </a:t>
            </a:r>
            <a:r>
              <a:rPr lang="ko-KR" altLang="en-US" sz="2800" dirty="0" smtClean="0"/>
              <a:t>내에 </a:t>
            </a:r>
            <a:r>
              <a:rPr lang="en-US" altLang="ko-KR" sz="2800" dirty="0" smtClean="0"/>
              <a:t>app</a:t>
            </a:r>
            <a:r>
              <a:rPr lang="ko-KR" altLang="en-US" sz="2800" dirty="0" smtClean="0"/>
              <a:t>가 생성 되도록 하면 </a:t>
            </a:r>
            <a:r>
              <a:rPr lang="en-US" altLang="ko-KR" sz="2800" dirty="0" smtClean="0"/>
              <a:t>flask_app/run.py</a:t>
            </a:r>
            <a:r>
              <a:rPr lang="ko-KR" altLang="en-US" sz="2800" dirty="0" smtClean="0"/>
              <a:t>에서 사용</a:t>
            </a:r>
            <a:endParaRPr lang="ko-KR" altLang="en-US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23" y="3068960"/>
            <a:ext cx="38766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869160"/>
            <a:ext cx="45529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0422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업무 처리 폴더 </a:t>
            </a:r>
            <a:r>
              <a:rPr lang="en-US" altLang="ko-KR" dirty="0" smtClean="0"/>
              <a:t>: hello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en-US" altLang="ko-KR" sz="2800" dirty="0" smtClean="0"/>
              <a:t>hello </a:t>
            </a:r>
            <a:r>
              <a:rPr lang="ko-KR" altLang="en-US" sz="2800" dirty="0" smtClean="0"/>
              <a:t>폴더 내의 </a:t>
            </a:r>
            <a:r>
              <a:rPr lang="en-US" altLang="ko-KR" sz="2800" dirty="0" smtClean="0"/>
              <a:t>__init__.py </a:t>
            </a:r>
            <a:r>
              <a:rPr lang="ko-KR" altLang="en-US" sz="2800" dirty="0" smtClean="0"/>
              <a:t>내부에는 아무것도 지정하지 않고 파일을 생성 </a:t>
            </a:r>
            <a:endParaRPr lang="ko-KR" altLang="en-US" sz="28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36912"/>
            <a:ext cx="42481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085184"/>
            <a:ext cx="63055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0702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모듈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뷰모듈을</a:t>
            </a:r>
            <a:r>
              <a:rPr lang="ko-KR" altLang="en-US" sz="2800" dirty="0" smtClean="0"/>
              <a:t> 만들어서 실제 </a:t>
            </a:r>
            <a:r>
              <a:rPr lang="ko-KR" altLang="en-US" sz="2800" dirty="0"/>
              <a:t>실</a:t>
            </a:r>
            <a:r>
              <a:rPr lang="ko-KR" altLang="en-US" sz="2800" dirty="0" smtClean="0"/>
              <a:t>행할 준비를 한다</a:t>
            </a:r>
            <a:endParaRPr lang="ko-KR" altLang="en-US" sz="28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114852"/>
            <a:ext cx="5991225" cy="455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421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app.route</a:t>
            </a:r>
            <a:r>
              <a:rPr lang="ko-KR" altLang="en-US" dirty="0"/>
              <a:t> </a:t>
            </a:r>
            <a:r>
              <a:rPr lang="en-US" altLang="ko-KR" dirty="0" smtClean="0"/>
              <a:t>: HTTP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기본은 </a:t>
            </a:r>
            <a:r>
              <a:rPr lang="en-US" altLang="ko-KR" sz="2800" dirty="0" smtClean="0"/>
              <a:t>GET</a:t>
            </a:r>
            <a:r>
              <a:rPr lang="ko-KR" altLang="en-US" sz="2800" dirty="0" smtClean="0"/>
              <a:t>이지만 </a:t>
            </a:r>
            <a:r>
              <a:rPr lang="en-US" altLang="ko-KR" sz="2800" dirty="0" smtClean="0"/>
              <a:t>POST </a:t>
            </a:r>
            <a:r>
              <a:rPr lang="ko-KR" altLang="en-US" sz="2800" dirty="0" smtClean="0"/>
              <a:t>등이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처리 가능</a:t>
            </a:r>
            <a:endParaRPr lang="ko-KR" altLang="en-US" sz="28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42195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200525"/>
            <a:ext cx="32385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13148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모델 모듈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중요한 정보를 보관할 장소를 만듦 </a:t>
            </a:r>
            <a:endParaRPr lang="ko-KR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68" y="3501008"/>
            <a:ext cx="50101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366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 </a:t>
            </a:r>
            <a:r>
              <a:rPr lang="en-US" altLang="ko-KR" dirty="0" smtClean="0"/>
              <a:t>: run.py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en-US" altLang="ko-KR" sz="2800" dirty="0" smtClean="0"/>
              <a:t>run.py</a:t>
            </a:r>
            <a:r>
              <a:rPr lang="ko-KR" altLang="en-US" sz="2800" dirty="0" smtClean="0"/>
              <a:t>를 실행해서 서버를 구동함</a:t>
            </a:r>
            <a:endParaRPr lang="ko-KR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24944"/>
            <a:ext cx="75723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7272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 </a:t>
            </a:r>
            <a:r>
              <a:rPr lang="en-US" altLang="ko-KR" dirty="0" smtClean="0"/>
              <a:t>: </a:t>
            </a:r>
            <a:r>
              <a:rPr lang="en-US" altLang="ko-KR" dirty="0" smtClean="0"/>
              <a:t>localhost </a:t>
            </a:r>
            <a:r>
              <a:rPr lang="ko-KR" altLang="en-US" dirty="0" smtClean="0"/>
              <a:t>접속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en-US" altLang="ko-KR" sz="2800" dirty="0" smtClean="0"/>
              <a:t>run.py</a:t>
            </a:r>
            <a:r>
              <a:rPr lang="ko-KR" altLang="en-US" sz="2800" dirty="0" smtClean="0"/>
              <a:t>를 실행해서 서버를 구동함</a:t>
            </a:r>
            <a:endParaRPr lang="ko-KR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852936"/>
            <a:ext cx="439102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38" y="4797152"/>
            <a:ext cx="5610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71267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 </a:t>
            </a:r>
            <a:r>
              <a:rPr lang="en-US" altLang="ko-KR" dirty="0" smtClean="0"/>
              <a:t>: add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Modue</a:t>
            </a:r>
            <a:r>
              <a:rPr lang="ko-KR" altLang="en-US" sz="2800" dirty="0" smtClean="0"/>
              <a:t>에 저장하기 위해 </a:t>
            </a:r>
            <a:r>
              <a:rPr lang="en-US" altLang="ko-KR" sz="2800" dirty="0" smtClean="0"/>
              <a:t>python </a:t>
            </a:r>
            <a:r>
              <a:rPr lang="ko-KR" altLang="en-US" sz="2800" dirty="0" smtClean="0"/>
              <a:t>키와 값은 </a:t>
            </a:r>
            <a:r>
              <a:rPr lang="en-US" altLang="ko-KR" sz="2800" dirty="0" smtClean="0"/>
              <a:t>My love Python</a:t>
            </a:r>
            <a:r>
              <a:rPr lang="ko-KR" altLang="en-US" sz="2800" dirty="0" smtClean="0"/>
              <a:t>을 값으로 저장</a:t>
            </a:r>
            <a:endParaRPr lang="ko-KR" altLang="en-US" sz="28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610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1292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 </a:t>
            </a:r>
            <a:r>
              <a:rPr lang="en-US" altLang="ko-KR" dirty="0" smtClean="0"/>
              <a:t>: show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en-US" altLang="ko-KR" sz="2800" dirty="0" smtClean="0"/>
              <a:t>show </a:t>
            </a:r>
            <a:r>
              <a:rPr lang="ko-KR" altLang="en-US" sz="2800" dirty="0" smtClean="0"/>
              <a:t>다음에 </a:t>
            </a:r>
            <a:r>
              <a:rPr lang="ko-KR" altLang="en-US" sz="2800" dirty="0" err="1" smtClean="0"/>
              <a:t>키값</a:t>
            </a:r>
            <a:r>
              <a:rPr lang="ko-KR" altLang="en-US" sz="2800" dirty="0" smtClean="0"/>
              <a:t> </a:t>
            </a:r>
            <a:r>
              <a:rPr lang="ko-KR" altLang="en-US" sz="2800" dirty="0" smtClean="0"/>
              <a:t>하나 넣고 조회하거나 </a:t>
            </a:r>
            <a:r>
              <a:rPr lang="en-US" altLang="ko-KR" sz="2800" dirty="0" smtClean="0"/>
              <a:t>all</a:t>
            </a:r>
            <a:r>
              <a:rPr lang="ko-KR" altLang="en-US" sz="2800" dirty="0" smtClean="0"/>
              <a:t>를 넣어 전체 조회 </a:t>
            </a:r>
            <a:endParaRPr lang="ko-KR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68960"/>
            <a:ext cx="38100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869160"/>
            <a:ext cx="68199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654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HTTP </a:t>
            </a:r>
            <a:r>
              <a:rPr lang="ko-KR" altLang="en-US" dirty="0"/>
              <a:t> </a:t>
            </a:r>
            <a:r>
              <a:rPr lang="en-US" altLang="ko-KR" dirty="0" smtClean="0"/>
              <a:t>status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Http </a:t>
            </a:r>
            <a:r>
              <a:rPr lang="ko-KR" altLang="en-US" sz="2800" dirty="0" smtClean="0"/>
              <a:t>통신시 </a:t>
            </a:r>
            <a:r>
              <a:rPr lang="en-US" altLang="ko-KR" sz="2800" dirty="0" smtClean="0"/>
              <a:t>response</a:t>
            </a:r>
            <a:r>
              <a:rPr lang="ko-KR" altLang="en-US" sz="2800" dirty="0" smtClean="0"/>
              <a:t>시 </a:t>
            </a:r>
            <a:r>
              <a:rPr lang="en-US" altLang="ko-KR" sz="2800" dirty="0" smtClean="0"/>
              <a:t>status code</a:t>
            </a:r>
            <a:endParaRPr lang="ko-KR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00806"/>
            <a:ext cx="40100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55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에러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throw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에러에 대한 처리</a:t>
            </a:r>
            <a:endParaRPr lang="ko-KR" alt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45739"/>
            <a:ext cx="6336704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7544" y="2852936"/>
            <a:ext cx="1440160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에러 </a:t>
            </a:r>
            <a:r>
              <a:rPr lang="en-US" altLang="ko-KR" dirty="0" smtClean="0"/>
              <a:t>catch</a:t>
            </a:r>
          </a:p>
          <a:p>
            <a:pPr algn="ctr"/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461053" y="4869160"/>
            <a:ext cx="1440160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에러 </a:t>
            </a:r>
            <a:r>
              <a:rPr lang="en-US" altLang="ko-KR" dirty="0" smtClean="0"/>
              <a:t>throw</a:t>
            </a:r>
          </a:p>
          <a:p>
            <a:pPr algn="ctr"/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249" y="4725144"/>
            <a:ext cx="63531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7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smtClean="0"/>
              <a:t>기본 규칙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3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에러를 </a:t>
            </a:r>
            <a:r>
              <a:rPr lang="en-US" altLang="ko-KR" dirty="0" smtClean="0"/>
              <a:t>abort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throw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/>
              <a:t>에러를 </a:t>
            </a:r>
            <a:r>
              <a:rPr lang="en-US" altLang="ko-KR" sz="2800" dirty="0"/>
              <a:t>abort</a:t>
            </a:r>
            <a:r>
              <a:rPr lang="ko-KR" altLang="en-US" sz="2800" dirty="0"/>
              <a:t>로 </a:t>
            </a:r>
            <a:r>
              <a:rPr lang="en-US" altLang="ko-KR" sz="2800" dirty="0"/>
              <a:t>throw</a:t>
            </a:r>
            <a:r>
              <a:rPr lang="ko-KR" altLang="en-US" sz="2800" dirty="0"/>
              <a:t>하기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3" y="2564904"/>
            <a:ext cx="4554421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21546"/>
            <a:ext cx="3672408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875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에러를 </a:t>
            </a:r>
            <a:r>
              <a:rPr lang="en-US" altLang="ko-KR" dirty="0" smtClean="0"/>
              <a:t>abort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errorhandler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/>
              <a:t>에러를 </a:t>
            </a:r>
            <a:r>
              <a:rPr lang="en-US" altLang="ko-KR" sz="2800" dirty="0"/>
              <a:t>abort</a:t>
            </a:r>
            <a:r>
              <a:rPr lang="ko-KR" altLang="en-US" sz="2800" dirty="0"/>
              <a:t>로 </a:t>
            </a:r>
            <a:r>
              <a:rPr lang="en-US" altLang="ko-KR" sz="2800" dirty="0" smtClean="0"/>
              <a:t>throw</a:t>
            </a:r>
            <a:r>
              <a:rPr lang="ko-KR" altLang="en-US" sz="2800" dirty="0" smtClean="0"/>
              <a:t>한 것을 잡고 처리하기</a:t>
            </a:r>
            <a:endParaRPr lang="ko-KR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2212014"/>
            <a:ext cx="349015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207146"/>
            <a:ext cx="4608512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27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URL</a:t>
            </a:r>
            <a:r>
              <a:rPr lang="ko-KR" altLang="en-US" dirty="0" smtClean="0"/>
              <a:t> 규칙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URL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Flask</a:t>
            </a:r>
            <a:r>
              <a:rPr lang="ko-KR" altLang="en-US" sz="2800" dirty="0"/>
              <a:t>의 </a:t>
            </a:r>
            <a:r>
              <a:rPr lang="en-US" altLang="ko-KR" sz="2800" dirty="0"/>
              <a:t>URL </a:t>
            </a:r>
            <a:r>
              <a:rPr lang="ko-KR" altLang="en-US" sz="2800" dirty="0"/>
              <a:t>규칙은 </a:t>
            </a:r>
            <a:r>
              <a:rPr lang="en-US" altLang="ko-KR" sz="2800" dirty="0" err="1"/>
              <a:t>Werkzeug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라우팅</a:t>
            </a:r>
            <a:r>
              <a:rPr lang="ko-KR" altLang="en-US" sz="2800" dirty="0"/>
              <a:t> 모듈에 기반한다</a:t>
            </a:r>
            <a:r>
              <a:rPr lang="en-US" altLang="ko-KR" sz="2800" dirty="0"/>
              <a:t>. </a:t>
            </a:r>
            <a:r>
              <a:rPr lang="ko-KR" altLang="en-US" sz="2800" dirty="0"/>
              <a:t>그 </a:t>
            </a:r>
            <a:r>
              <a:rPr lang="ko-KR" altLang="en-US" sz="2800" dirty="0" err="1"/>
              <a:t>라우팅</a:t>
            </a:r>
            <a:r>
              <a:rPr lang="ko-KR" altLang="en-US" sz="2800" dirty="0"/>
              <a:t> 모듈의 기본 사상은 </a:t>
            </a:r>
            <a:r>
              <a:rPr lang="ko-KR" altLang="en-US" sz="2800" dirty="0" err="1"/>
              <a:t>아파치나</a:t>
            </a:r>
            <a:r>
              <a:rPr lang="ko-KR" altLang="en-US" sz="2800" dirty="0"/>
              <a:t> 초기 </a:t>
            </a:r>
            <a:r>
              <a:rPr lang="en-US" altLang="ko-KR" sz="2800" dirty="0"/>
              <a:t>HTTP</a:t>
            </a:r>
            <a:r>
              <a:rPr lang="ko-KR" altLang="en-US" sz="2800" dirty="0"/>
              <a:t>서버들에서 제공한 전례에 기반을 둔 잘 구성되고 유일한 </a:t>
            </a:r>
            <a:r>
              <a:rPr lang="en-US" altLang="ko-KR" sz="2800" dirty="0"/>
              <a:t>URL</a:t>
            </a:r>
            <a:r>
              <a:rPr lang="ko-KR" altLang="en-US" sz="2800" dirty="0"/>
              <a:t>을 보장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59426"/>
            <a:ext cx="332422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3789040"/>
            <a:ext cx="3528392" cy="936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projects </a:t>
            </a:r>
            <a:r>
              <a:rPr lang="ko-KR" altLang="en-US" sz="1400" dirty="0">
                <a:solidFill>
                  <a:schemeClr val="tx1"/>
                </a:solidFill>
              </a:rPr>
              <a:t>끝점에 대한 정규 </a:t>
            </a:r>
            <a:r>
              <a:rPr lang="en-US" altLang="ko-KR" sz="1400" dirty="0">
                <a:solidFill>
                  <a:schemeClr val="tx1"/>
                </a:solidFill>
              </a:rPr>
              <a:t>URL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뒷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슬래쉬를</a:t>
            </a:r>
            <a:r>
              <a:rPr lang="ko-KR" altLang="en-US" sz="1400" dirty="0">
                <a:solidFill>
                  <a:schemeClr val="tx1"/>
                </a:solidFill>
              </a:rPr>
              <a:t> 포함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84582" y="5006077"/>
            <a:ext cx="3528392" cy="936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뒷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슬래쉬</a:t>
            </a:r>
            <a:r>
              <a:rPr lang="ko-KR" altLang="en-US" sz="1400" dirty="0">
                <a:solidFill>
                  <a:schemeClr val="tx1"/>
                </a:solidFill>
              </a:rPr>
              <a:t> 없이 </a:t>
            </a:r>
            <a:r>
              <a:rPr lang="en-US" altLang="ko-KR" sz="1400" dirty="0">
                <a:solidFill>
                  <a:schemeClr val="tx1"/>
                </a:solidFill>
              </a:rPr>
              <a:t>URL</a:t>
            </a:r>
            <a:r>
              <a:rPr lang="ko-KR" altLang="en-US" sz="1400" dirty="0">
                <a:solidFill>
                  <a:schemeClr val="tx1"/>
                </a:solidFill>
              </a:rPr>
              <a:t>에 접근하면</a:t>
            </a:r>
            <a:r>
              <a:rPr lang="en-US" altLang="ko-KR" sz="1400" dirty="0">
                <a:solidFill>
                  <a:schemeClr val="tx1"/>
                </a:solidFill>
              </a:rPr>
              <a:t>, Flask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ko-KR" altLang="en-US" sz="1400" dirty="0" err="1">
                <a:solidFill>
                  <a:schemeClr val="tx1"/>
                </a:solidFill>
              </a:rPr>
              <a:t>뒷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슬래쉬를</a:t>
            </a:r>
            <a:r>
              <a:rPr lang="ko-KR" altLang="en-US" sz="1400" dirty="0">
                <a:solidFill>
                  <a:schemeClr val="tx1"/>
                </a:solidFill>
              </a:rPr>
              <a:t> 가진 정규 </a:t>
            </a:r>
            <a:r>
              <a:rPr lang="en-US" altLang="ko-KR" sz="1400" dirty="0">
                <a:solidFill>
                  <a:schemeClr val="tx1"/>
                </a:solidFill>
              </a:rPr>
              <a:t>URL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ko-KR" altLang="en-US" sz="1400" dirty="0" smtClean="0">
                <a:solidFill>
                  <a:schemeClr val="tx1"/>
                </a:solidFill>
              </a:rPr>
              <a:t>고침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9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url_for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뷰함수명으로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라우팅이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설정된 함수에 대한 </a:t>
            </a:r>
            <a:r>
              <a:rPr lang="en-US" altLang="ko-KR" sz="2800" dirty="0" smtClean="0"/>
              <a:t>URL</a:t>
            </a:r>
            <a:r>
              <a:rPr lang="ko-KR" altLang="en-US" sz="2800" dirty="0" smtClean="0"/>
              <a:t>은 </a:t>
            </a:r>
            <a:r>
              <a:rPr lang="en-US" altLang="ko-KR" sz="2800" dirty="0" err="1" smtClean="0"/>
              <a:t>url_for</a:t>
            </a:r>
            <a:r>
              <a:rPr lang="en-US" altLang="ko-KR" sz="2800" dirty="0"/>
              <a:t>() </a:t>
            </a:r>
            <a:r>
              <a:rPr lang="ko-KR" altLang="en-US" sz="2800" dirty="0"/>
              <a:t>함수를 </a:t>
            </a:r>
            <a:r>
              <a:rPr lang="ko-KR" altLang="en-US" sz="2800" dirty="0" smtClean="0"/>
              <a:t>사용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첫인자로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함수의 이름과 </a:t>
            </a:r>
            <a:r>
              <a:rPr lang="en-US" altLang="ko-KR" sz="2800" dirty="0"/>
              <a:t>URL </a:t>
            </a:r>
            <a:r>
              <a:rPr lang="ko-KR" altLang="en-US" sz="2800" dirty="0"/>
              <a:t>룰의 변수 부분에 대한 다수의 키워드를 인자로 </a:t>
            </a:r>
            <a:r>
              <a:rPr lang="ko-KR" altLang="en-US" sz="2800" dirty="0" smtClean="0"/>
              <a:t>받음</a:t>
            </a:r>
            <a:endParaRPr lang="ko-KR" altLang="en-US" sz="2800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22" y="3140968"/>
            <a:ext cx="469582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476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url_map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어플리케이션 </a:t>
            </a:r>
            <a:r>
              <a:rPr lang="ko-KR" altLang="en-US" sz="2800" dirty="0" err="1" smtClean="0"/>
              <a:t>인스턴스의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url_map</a:t>
            </a:r>
            <a:r>
              <a:rPr lang="ko-KR" altLang="en-US" sz="2800" dirty="0" smtClean="0"/>
              <a:t>으로 실제 </a:t>
            </a:r>
            <a:r>
              <a:rPr lang="en-US" altLang="ko-KR" sz="2800" dirty="0" smtClean="0"/>
              <a:t>route</a:t>
            </a:r>
            <a:r>
              <a:rPr lang="ko-KR" altLang="en-US" sz="2800" dirty="0" smtClean="0"/>
              <a:t>로 구현된 </a:t>
            </a:r>
            <a:r>
              <a:rPr lang="en-US" altLang="ko-KR" sz="2800" dirty="0" err="1" smtClean="0"/>
              <a:t>url</a:t>
            </a:r>
            <a:r>
              <a:rPr lang="ko-KR" altLang="en-US" sz="2800" dirty="0" smtClean="0"/>
              <a:t>들을 확인할 수 있음</a:t>
            </a:r>
            <a:endParaRPr lang="ko-KR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39" y="6021288"/>
            <a:ext cx="59245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39" y="3212976"/>
            <a:ext cx="563880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296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Response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31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 </a:t>
            </a:r>
            <a:r>
              <a:rPr lang="en-US" altLang="ko-KR" sz="2800" dirty="0" smtClean="0"/>
              <a:t>response</a:t>
            </a:r>
            <a:r>
              <a:rPr lang="ko-KR" altLang="en-US" sz="2800" dirty="0" smtClean="0"/>
              <a:t>를 만들기 위해 </a:t>
            </a:r>
            <a:r>
              <a:rPr lang="en-US" altLang="ko-KR" sz="2800" dirty="0" err="1" smtClean="0"/>
              <a:t>make_response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함수를 처리</a:t>
            </a:r>
            <a:endParaRPr lang="ko-KR" altLang="en-US" sz="28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83568" y="188640"/>
            <a:ext cx="81534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  </a:t>
            </a:r>
            <a:r>
              <a:rPr lang="en-US" altLang="ko-KR" dirty="0" err="1" smtClean="0"/>
              <a:t>make_response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45738"/>
            <a:ext cx="6480720" cy="410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750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 </a:t>
            </a:r>
            <a:r>
              <a:rPr lang="en-US" altLang="ko-KR" sz="2800" dirty="0" smtClean="0"/>
              <a:t>response</a:t>
            </a:r>
            <a:r>
              <a:rPr lang="ko-KR" altLang="en-US" sz="2800" dirty="0" smtClean="0"/>
              <a:t>를 </a:t>
            </a:r>
            <a:r>
              <a:rPr lang="en-US" altLang="ko-KR" sz="2800" dirty="0" err="1" smtClean="0"/>
              <a:t>json</a:t>
            </a:r>
            <a:r>
              <a:rPr lang="ko-KR" altLang="en-US" sz="2800" dirty="0" smtClean="0"/>
              <a:t>으로 만들기</a:t>
            </a:r>
            <a:endParaRPr lang="ko-KR" altLang="en-US" sz="28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83568" y="188640"/>
            <a:ext cx="81534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  </a:t>
            </a:r>
            <a:r>
              <a:rPr lang="en-US" altLang="ko-KR" dirty="0" err="1" smtClean="0"/>
              <a:t>jsonify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708920"/>
            <a:ext cx="6048375" cy="400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558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 </a:t>
            </a:r>
            <a:r>
              <a:rPr lang="en-US" altLang="ko-KR" sz="2800" dirty="0" err="1" smtClean="0"/>
              <a:t>json</a:t>
            </a:r>
            <a:r>
              <a:rPr lang="ko-KR" altLang="en-US" sz="2800" dirty="0" smtClean="0"/>
              <a:t>을 </a:t>
            </a:r>
            <a:r>
              <a:rPr lang="ko-KR" altLang="en-US" sz="2800" dirty="0" err="1" smtClean="0"/>
              <a:t>리턴으로</a:t>
            </a:r>
            <a:r>
              <a:rPr lang="ko-KR" altLang="en-US" sz="2800" dirty="0" smtClean="0"/>
              <a:t> 하는 결과를 브라우저에서 보기</a:t>
            </a:r>
            <a:endParaRPr lang="ko-KR" altLang="en-US" sz="28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83568" y="188640"/>
            <a:ext cx="81534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  </a:t>
            </a:r>
            <a:r>
              <a:rPr lang="en-US" altLang="ko-KR" dirty="0" err="1" smtClean="0"/>
              <a:t>jsonify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실행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600075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0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Server </a:t>
            </a:r>
            <a:r>
              <a:rPr lang="ko-KR" altLang="en-US" dirty="0" smtClean="0"/>
              <a:t>구동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4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Redirect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89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redirect </a:t>
            </a:r>
            <a:r>
              <a:rPr lang="ko-KR" altLang="en-US" dirty="0" smtClean="0"/>
              <a:t>함수로 </a:t>
            </a:r>
            <a:r>
              <a:rPr lang="ko-KR" altLang="en-US" dirty="0" err="1" smtClean="0"/>
              <a:t>라우팅</a:t>
            </a:r>
            <a:r>
              <a:rPr lang="ko-KR" altLang="en-US" dirty="0" smtClean="0"/>
              <a:t> 하기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 redirect(</a:t>
            </a:r>
            <a:r>
              <a:rPr lang="ko-KR" altLang="en-US" sz="2800" dirty="0" smtClean="0"/>
              <a:t>주소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정의해서 </a:t>
            </a:r>
            <a:r>
              <a:rPr lang="en-US" altLang="ko-KR" sz="2800" dirty="0" smtClean="0"/>
              <a:t>request </a:t>
            </a:r>
            <a:r>
              <a:rPr lang="ko-KR" altLang="en-US" sz="2800" dirty="0" smtClean="0"/>
              <a:t>결과를 다른 </a:t>
            </a:r>
            <a:r>
              <a:rPr lang="ko-KR" altLang="en-US" sz="2800" dirty="0" err="1" smtClean="0"/>
              <a:t>웹페이지로</a:t>
            </a:r>
            <a:r>
              <a:rPr lang="ko-KR" altLang="en-US" sz="2800" dirty="0" smtClean="0"/>
              <a:t> 전달</a:t>
            </a:r>
            <a:endParaRPr lang="ko-KR" altLang="en-US" sz="28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4498"/>
            <a:ext cx="44005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066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redirect </a:t>
            </a:r>
            <a:r>
              <a:rPr lang="ko-KR" altLang="en-US" dirty="0" smtClean="0"/>
              <a:t>함수로 </a:t>
            </a:r>
            <a:r>
              <a:rPr lang="ko-KR" altLang="en-US" dirty="0" err="1" smtClean="0"/>
              <a:t>라우팅</a:t>
            </a:r>
            <a:r>
              <a:rPr lang="ko-KR" altLang="en-US" dirty="0" smtClean="0"/>
              <a:t> 하기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 redirect(</a:t>
            </a:r>
            <a:r>
              <a:rPr lang="ko-KR" altLang="en-US" sz="2800" dirty="0" smtClean="0"/>
              <a:t>주소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정의해서 </a:t>
            </a:r>
            <a:r>
              <a:rPr lang="en-US" altLang="ko-KR" sz="2800" dirty="0" smtClean="0"/>
              <a:t>request </a:t>
            </a:r>
            <a:r>
              <a:rPr lang="ko-KR" altLang="en-US" sz="2800" dirty="0" smtClean="0"/>
              <a:t>결과를 다른 </a:t>
            </a:r>
            <a:r>
              <a:rPr lang="ko-KR" altLang="en-US" sz="2800" dirty="0" err="1" smtClean="0"/>
              <a:t>웹페이지로</a:t>
            </a:r>
            <a:r>
              <a:rPr lang="ko-KR" altLang="en-US" sz="2800" dirty="0" smtClean="0"/>
              <a:t> 전달</a:t>
            </a:r>
            <a:endParaRPr lang="ko-KR" altLang="en-US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708920"/>
            <a:ext cx="64198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005064"/>
            <a:ext cx="66675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596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링크하기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9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간 </a:t>
            </a:r>
            <a:r>
              <a:rPr lang="en-US" altLang="ko-KR" dirty="0" smtClean="0"/>
              <a:t>link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템플릿을 작성하고 </a:t>
            </a:r>
            <a:r>
              <a:rPr lang="en-US" altLang="ko-KR" sz="2800" dirty="0" smtClean="0"/>
              <a:t>URL</a:t>
            </a:r>
            <a:r>
              <a:rPr lang="ko-KR" altLang="en-US" sz="2800" dirty="0" smtClean="0"/>
              <a:t>을 주면 이를 모듈에서 </a:t>
            </a:r>
            <a:r>
              <a:rPr lang="en-US" altLang="ko-KR" sz="2800" dirty="0" smtClean="0"/>
              <a:t>route</a:t>
            </a:r>
            <a:r>
              <a:rPr lang="ko-KR" altLang="en-US" sz="2800" dirty="0" smtClean="0"/>
              <a:t>로 연결하면 상호 연계 됨</a:t>
            </a:r>
            <a:endParaRPr lang="ko-KR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414046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5373216"/>
            <a:ext cx="453650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57" y="2636912"/>
            <a:ext cx="3508715" cy="299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31640" y="3789040"/>
            <a:ext cx="172819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11757" y="4303787"/>
            <a:ext cx="172819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>
            <a:off x="3059832" y="4005064"/>
            <a:ext cx="2160240" cy="514747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115616" y="6237312"/>
            <a:ext cx="1728192" cy="432048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43602" y="3573016"/>
            <a:ext cx="1728192" cy="432048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2" idx="3"/>
            <a:endCxn id="13" idx="1"/>
          </p:cNvCxnSpPr>
          <p:nvPr/>
        </p:nvCxnSpPr>
        <p:spPr>
          <a:xfrm flipV="1">
            <a:off x="2843808" y="3789040"/>
            <a:ext cx="2399794" cy="2664296"/>
          </a:xfrm>
          <a:prstGeom prst="bentConnector3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183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static/rooster.jpg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en-US" altLang="ko-KR" sz="2800" dirty="0" smtClean="0"/>
              <a:t>Html</a:t>
            </a:r>
            <a:r>
              <a:rPr lang="ko-KR" altLang="en-US" sz="2800" dirty="0" smtClean="0"/>
              <a:t>내에 이미지 처리를 위해 </a:t>
            </a:r>
            <a:r>
              <a:rPr lang="en-US" altLang="ko-KR" sz="2800" dirty="0" smtClean="0"/>
              <a:t>static </a:t>
            </a:r>
            <a:r>
              <a:rPr lang="ko-KR" altLang="en-US" sz="2800" dirty="0" smtClean="0"/>
              <a:t>폴더에 이미지를 보관</a:t>
            </a:r>
            <a:r>
              <a:rPr lang="ko-KR" altLang="en-US" sz="2800" dirty="0" smtClean="0"/>
              <a:t>하면 </a:t>
            </a:r>
            <a:r>
              <a:rPr lang="en-US" altLang="ko-KR" sz="2800" dirty="0" smtClean="0"/>
              <a:t>html </a:t>
            </a:r>
            <a:r>
              <a:rPr lang="ko-KR" altLang="en-US" sz="2800" dirty="0" smtClean="0"/>
              <a:t>문서 </a:t>
            </a:r>
            <a:r>
              <a:rPr lang="ko-KR" altLang="en-US" sz="2800" dirty="0" err="1" smtClean="0"/>
              <a:t>호출시</a:t>
            </a:r>
            <a:r>
              <a:rPr lang="ko-KR" altLang="en-US" sz="2800" dirty="0" smtClean="0"/>
              <a:t> 이미지를 출력함</a:t>
            </a:r>
            <a:endParaRPr lang="ko-KR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300538"/>
            <a:ext cx="39528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284984"/>
            <a:ext cx="42100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335431"/>
            <a:ext cx="28384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582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간 </a:t>
            </a:r>
            <a:r>
              <a:rPr lang="en-US" altLang="ko-KR" dirty="0" smtClean="0"/>
              <a:t>link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결과예시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메인화면에서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smartRooster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클리하면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/about</a:t>
            </a:r>
            <a:r>
              <a:rPr lang="ko-KR" altLang="en-US" sz="2800" dirty="0" smtClean="0"/>
              <a:t>로 가고 </a:t>
            </a:r>
            <a:r>
              <a:rPr lang="en-US" altLang="ko-KR" sz="2800" dirty="0" err="1" smtClean="0"/>
              <a:t>wakeKill</a:t>
            </a:r>
            <a:r>
              <a:rPr lang="ko-KR" altLang="en-US" sz="2800" dirty="0" smtClean="0"/>
              <a:t>를 클릭하면 다시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로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감</a:t>
            </a:r>
            <a:endParaRPr lang="ko-KR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360040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951059"/>
            <a:ext cx="3970480" cy="230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9552" y="5301208"/>
            <a:ext cx="2016224" cy="5040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endCxn id="4099" idx="1"/>
          </p:cNvCxnSpPr>
          <p:nvPr/>
        </p:nvCxnSpPr>
        <p:spPr>
          <a:xfrm flipV="1">
            <a:off x="2555776" y="5103188"/>
            <a:ext cx="2052228" cy="45004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415585" y="5561908"/>
            <a:ext cx="2016224" cy="5040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8" idx="1"/>
          </p:cNvCxnSpPr>
          <p:nvPr/>
        </p:nvCxnSpPr>
        <p:spPr>
          <a:xfrm rot="10800000">
            <a:off x="2555777" y="4149080"/>
            <a:ext cx="2859809" cy="16648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56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smtClean="0"/>
              <a:t>폴더 구성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66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디렉토리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9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디렉토리</a:t>
            </a:r>
            <a:r>
              <a:rPr lang="ko-KR" altLang="en-US" dirty="0" smtClean="0"/>
              <a:t> 지정하기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app </a:t>
            </a:r>
            <a:r>
              <a:rPr lang="ko-KR" altLang="en-US" sz="2800" dirty="0" smtClean="0"/>
              <a:t>내에 </a:t>
            </a:r>
            <a:r>
              <a:rPr lang="en-US" altLang="ko-KR" sz="2800" dirty="0" smtClean="0"/>
              <a:t>static(</a:t>
            </a:r>
            <a:r>
              <a:rPr lang="en-US" altLang="ko-KR" sz="2800" dirty="0" err="1" smtClean="0"/>
              <a:t>css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등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과 </a:t>
            </a:r>
            <a:r>
              <a:rPr lang="en-US" altLang="ko-KR" sz="2800" dirty="0" smtClean="0"/>
              <a:t>templates(html) </a:t>
            </a:r>
            <a:r>
              <a:rPr lang="ko-KR" altLang="en-US" sz="2800" dirty="0" smtClean="0"/>
              <a:t>폴더를 만들어서 저장하고 실제 처리모듈은 </a:t>
            </a:r>
            <a:r>
              <a:rPr lang="en-US" altLang="ko-KR" sz="2800" dirty="0" smtClean="0"/>
              <a:t>app </a:t>
            </a:r>
            <a:r>
              <a:rPr lang="ko-KR" altLang="en-US" sz="2800" dirty="0" smtClean="0"/>
              <a:t>폴더 내에 저장</a:t>
            </a:r>
            <a:endParaRPr lang="ko-KR" altLang="en-US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645024"/>
            <a:ext cx="24574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64294"/>
            <a:ext cx="24384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923928" y="414644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51920" y="5085184"/>
            <a:ext cx="1050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하위 폴더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30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Flask </a:t>
            </a:r>
            <a:r>
              <a:rPr lang="ko-KR" altLang="en-US" dirty="0" smtClean="0"/>
              <a:t>처리 기술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Flask </a:t>
            </a:r>
            <a:r>
              <a:rPr lang="ko-KR" altLang="en-US" sz="2800" dirty="0"/>
              <a:t>처리 기술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9652" y="2924944"/>
            <a:ext cx="63367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Flask is a nice glue around existing tools </a:t>
            </a:r>
            <a:endParaRPr lang="en-US" altLang="ko-KR" dirty="0" smtClean="0"/>
          </a:p>
          <a:p>
            <a:r>
              <a:rPr lang="en-US" altLang="ko-KR" dirty="0" smtClean="0"/>
              <a:t>• </a:t>
            </a:r>
            <a:r>
              <a:rPr lang="en-US" altLang="ko-KR" dirty="0"/>
              <a:t>Python ⇒ programming language </a:t>
            </a:r>
            <a:endParaRPr lang="en-US" altLang="ko-KR" dirty="0" smtClean="0"/>
          </a:p>
          <a:p>
            <a:r>
              <a:rPr lang="en-US" altLang="ko-KR" dirty="0" smtClean="0"/>
              <a:t>•  SQL </a:t>
            </a:r>
            <a:r>
              <a:rPr lang="en-US" altLang="ko-KR" dirty="0"/>
              <a:t>Alchemy ⇒ database </a:t>
            </a:r>
            <a:endParaRPr lang="en-US" altLang="ko-KR" dirty="0" smtClean="0"/>
          </a:p>
          <a:p>
            <a:r>
              <a:rPr lang="en-US" altLang="ko-KR" dirty="0" smtClean="0"/>
              <a:t>• </a:t>
            </a:r>
            <a:r>
              <a:rPr lang="en-US" altLang="ko-KR" dirty="0"/>
              <a:t>Jinja2 ⇒ HTML template system </a:t>
            </a:r>
            <a:endParaRPr lang="en-US" altLang="ko-KR" dirty="0" smtClean="0"/>
          </a:p>
          <a:p>
            <a:r>
              <a:rPr lang="en-US" altLang="ko-KR" dirty="0" smtClean="0"/>
              <a:t>• </a:t>
            </a:r>
            <a:r>
              <a:rPr lang="en-US" altLang="ko-KR" dirty="0" err="1"/>
              <a:t>Werkzeug</a:t>
            </a:r>
            <a:r>
              <a:rPr lang="en-US" altLang="ko-KR" dirty="0"/>
              <a:t> ⇒ WSCGI handling (CGI, but better)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075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정적</a:t>
            </a:r>
            <a:r>
              <a:rPr lang="en-US" altLang="ko-KR" dirty="0" smtClean="0"/>
              <a:t>/</a:t>
            </a:r>
            <a:r>
              <a:rPr lang="ko-KR" altLang="en-US" dirty="0" smtClean="0"/>
              <a:t>템플릿 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72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정적파일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:static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/>
              <a:t>자바스크립트나 </a:t>
            </a:r>
            <a:r>
              <a:rPr lang="en-US" altLang="ko-KR" sz="2800" dirty="0"/>
              <a:t>CSS</a:t>
            </a:r>
            <a:r>
              <a:rPr lang="ko-KR" altLang="en-US" sz="2800" dirty="0"/>
              <a:t>파일을 </a:t>
            </a:r>
            <a:r>
              <a:rPr lang="ko-KR" altLang="en-US" sz="2800" dirty="0" smtClean="0"/>
              <a:t>의미하는 정적 파일이 필요</a:t>
            </a:r>
            <a:endParaRPr lang="ko-KR" altLang="en-US" sz="28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703" y="3582144"/>
            <a:ext cx="4831729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3" y="4581127"/>
            <a:ext cx="2457450" cy="2153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711518"/>
            <a:ext cx="40100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6" y="2545739"/>
            <a:ext cx="27432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281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:templates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HTML </a:t>
            </a:r>
            <a:r>
              <a:rPr lang="ko-KR" altLang="en-US" sz="2800" dirty="0" smtClean="0"/>
              <a:t>파일을 보관</a:t>
            </a:r>
            <a:endParaRPr lang="ko-KR" altLang="en-US" sz="2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45024"/>
            <a:ext cx="24574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632854"/>
            <a:ext cx="4630030" cy="245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75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별도 패키지 지정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15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패키지 구조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 smtClean="0"/>
              <a:t>별도의 프로젝트로 처리할 경우 패키지 구조</a:t>
            </a:r>
            <a:endParaRPr lang="ko-KR" altLang="en-US" sz="28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65511"/>
            <a:ext cx="29051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33056"/>
            <a:ext cx="33051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306896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run.py </a:t>
            </a:r>
            <a:r>
              <a:rPr lang="ko-KR" altLang="en-US" dirty="0" smtClean="0"/>
              <a:t>모듈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937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패키지 구조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모듈 배포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모듈을 배포</a:t>
            </a:r>
            <a:endParaRPr lang="ko-KR" altLang="en-US" sz="2800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0" y="3140968"/>
            <a:ext cx="36861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61048"/>
            <a:ext cx="28098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358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Debug/reload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debug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11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app.run</a:t>
            </a:r>
            <a:r>
              <a:rPr lang="en-US" altLang="ko-KR" dirty="0" smtClean="0"/>
              <a:t> : debug </a:t>
            </a:r>
            <a:r>
              <a:rPr lang="ko-KR" altLang="en-US" dirty="0" smtClean="0"/>
              <a:t>모드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/>
              <a:t>서버는 코드변경을 감지하고 자동으로 </a:t>
            </a:r>
            <a:r>
              <a:rPr lang="ko-KR" altLang="en-US" sz="2800" dirty="0" err="1"/>
              <a:t>리로드하고</a:t>
            </a:r>
            <a:r>
              <a:rPr lang="en-US" altLang="ko-KR" sz="2800" dirty="0"/>
              <a:t>, </a:t>
            </a:r>
            <a:r>
              <a:rPr lang="ko-KR" altLang="en-US" sz="2800" dirty="0"/>
              <a:t>문제가 발생하면 문제를 </a:t>
            </a:r>
            <a:r>
              <a:rPr lang="ko-KR" altLang="en-US" sz="2800" dirty="0" err="1"/>
              <a:t>찾을수</a:t>
            </a:r>
            <a:r>
              <a:rPr lang="ko-KR" altLang="en-US" sz="2800" dirty="0"/>
              <a:t> 있도록 </a:t>
            </a:r>
            <a:r>
              <a:rPr lang="ko-KR" altLang="en-US" sz="2800" dirty="0" err="1"/>
              <a:t>디버거를</a:t>
            </a:r>
            <a:r>
              <a:rPr lang="ko-KR" altLang="en-US" sz="2800" dirty="0"/>
              <a:t> 제공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51720" y="3323219"/>
            <a:ext cx="2016224" cy="1224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어플리케이션 객체에 플래그로 설정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01008"/>
            <a:ext cx="187642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051720" y="4797152"/>
            <a:ext cx="2016224" cy="1224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어플리케이션을 </a:t>
            </a:r>
            <a:r>
              <a:rPr lang="ko-KR" altLang="en-US" sz="1400" dirty="0" err="1">
                <a:solidFill>
                  <a:schemeClr val="tx1"/>
                </a:solidFill>
              </a:rPr>
              <a:t>실행할때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파라미터로</a:t>
            </a:r>
            <a:r>
              <a:rPr lang="ko-KR" altLang="en-US" sz="1400" dirty="0">
                <a:solidFill>
                  <a:schemeClr val="tx1"/>
                </a:solidFill>
              </a:rPr>
              <a:t> 넘겨주는 방식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190143"/>
            <a:ext cx="1971675" cy="61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06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use_reloader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92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Flask </a:t>
            </a:r>
            <a:r>
              <a:rPr lang="ko-KR" altLang="en-US" dirty="0" smtClean="0"/>
              <a:t>서버 시작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flask 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구동시키기 위한 어플리케이션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생성</a:t>
            </a:r>
            <a:endParaRPr lang="ko-KR" altLang="en-US" sz="2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022079"/>
            <a:ext cx="324036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75656" y="3030598"/>
            <a:ext cx="2088232" cy="1152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어플리케이션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인스턴스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생</a:t>
            </a:r>
            <a:r>
              <a:rPr lang="ko-KR" altLang="en-US" sz="1400" b="1" dirty="0">
                <a:solidFill>
                  <a:schemeClr val="tx1"/>
                </a:solidFill>
              </a:rPr>
              <a:t>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9652" y="4581128"/>
            <a:ext cx="6732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클래스의 </a:t>
            </a:r>
            <a:r>
              <a:rPr lang="ko-KR" altLang="en-US" dirty="0" err="1"/>
              <a:t>인스턴스를</a:t>
            </a:r>
            <a:r>
              <a:rPr lang="ko-KR" altLang="en-US" dirty="0"/>
              <a:t> 만들면</a:t>
            </a:r>
          </a:p>
          <a:p>
            <a:r>
              <a:rPr lang="ko-KR" altLang="en-US" dirty="0"/>
              <a:t>첫 번째 인수는 응용 프로그램의 이름입니다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모듈 또는 </a:t>
            </a:r>
            <a:r>
              <a:rPr lang="ko-KR" altLang="en-US" dirty="0" smtClean="0"/>
              <a:t>패키지 단일 </a:t>
            </a:r>
            <a:r>
              <a:rPr lang="ko-KR" altLang="en-US" dirty="0"/>
              <a:t>모듈을 사용할 때는 </a:t>
            </a:r>
            <a:r>
              <a:rPr lang="en-US" altLang="ko-KR" dirty="0"/>
              <a:t>__name__</a:t>
            </a:r>
            <a:r>
              <a:rPr lang="ko-KR" altLang="en-US" dirty="0"/>
              <a:t>을 사용하십시오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</a:t>
            </a:r>
            <a:r>
              <a:rPr lang="en-US" altLang="ko-KR" dirty="0"/>
              <a:t>__name__</a:t>
            </a:r>
            <a:r>
              <a:rPr lang="ko-KR" altLang="en-US" dirty="0"/>
              <a:t>과 상관없이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, '__</a:t>
            </a:r>
            <a:r>
              <a:rPr lang="en-US" altLang="ko-KR" dirty="0"/>
              <a:t>main__'</a:t>
            </a:r>
            <a:r>
              <a:rPr lang="ko-KR" altLang="en-US" dirty="0"/>
              <a:t>또는 실제 가져 오기 이름과 </a:t>
            </a:r>
            <a:r>
              <a:rPr lang="ko-KR" altLang="en-US" dirty="0" smtClean="0"/>
              <a:t>같음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789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표준이 되는 기본 </a:t>
            </a:r>
            <a:r>
              <a:rPr lang="en-US" altLang="ko-KR" sz="2800" dirty="0" smtClean="0"/>
              <a:t>html </a:t>
            </a:r>
            <a:r>
              <a:rPr lang="ko-KR" altLang="en-US" sz="2800" dirty="0" smtClean="0"/>
              <a:t>작성</a:t>
            </a:r>
            <a:endParaRPr lang="ko-KR" altLang="en-US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66" y="2450740"/>
            <a:ext cx="700087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83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app.run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err="1" smtClean="0"/>
              <a:t>app.run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파라미터에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use_reloader</a:t>
            </a:r>
            <a:r>
              <a:rPr lang="en-US" altLang="ko-KR" sz="2800" dirty="0" smtClean="0"/>
              <a:t>=True</a:t>
            </a:r>
            <a:r>
              <a:rPr lang="ko-KR" altLang="en-US" sz="2800" dirty="0" smtClean="0"/>
              <a:t>로 넣으면 수정 즉시 적용</a:t>
            </a:r>
            <a:r>
              <a:rPr lang="en-US" altLang="ko-KR" sz="2800" dirty="0" smtClean="0"/>
              <a:t>, debug=True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표시하면 </a:t>
            </a:r>
            <a:r>
              <a:rPr lang="en-US" altLang="ko-KR" sz="2800" dirty="0" smtClean="0"/>
              <a:t>debug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75152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557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reloading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로직을</a:t>
            </a:r>
            <a:r>
              <a:rPr lang="ko-KR" altLang="en-US" sz="2800" dirty="0" smtClean="0"/>
              <a:t> 수정해서 고치면 다시 적재되어 처리됨</a:t>
            </a:r>
            <a:endParaRPr lang="ko-KR" altLang="en-US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0" y="2852936"/>
            <a:ext cx="76295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869160"/>
            <a:ext cx="435292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919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Request</a:t>
            </a:r>
            <a:br>
              <a:rPr lang="en-US" altLang="ko-KR" sz="6000" dirty="0" smtClean="0"/>
            </a:br>
            <a:r>
              <a:rPr lang="ko-KR" altLang="en-US" sz="6000" dirty="0" smtClean="0"/>
              <a:t>제어 및 정보 공유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2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Flask context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06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Flask context </a:t>
            </a:r>
            <a:r>
              <a:rPr lang="ko-KR" altLang="en-US" dirty="0" smtClean="0"/>
              <a:t>전역 변수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Request</a:t>
            </a:r>
            <a:r>
              <a:rPr lang="ko-KR" altLang="en-US" sz="2800" dirty="0" smtClean="0"/>
              <a:t>를 처리하기 제공되는 객체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1619672" y="2780928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current_app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3717032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g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23323" y="4653136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request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40361" y="5661248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session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1960" y="2780928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활성화된 어플리케이션을 위한 어플리케이션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객체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211960" y="3717032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Request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처리하는 동안 어플리케이션이 임시 저장정보를 사용할  수 있는 객체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1960" y="4725144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Client</a:t>
            </a:r>
            <a:r>
              <a:rPr lang="ko-KR" altLang="en-US" sz="1400" dirty="0" smtClean="0"/>
              <a:t>에 의해 송신된 </a:t>
            </a:r>
            <a:r>
              <a:rPr lang="en-US" altLang="ko-KR" sz="1400" dirty="0" smtClean="0"/>
              <a:t>http request</a:t>
            </a:r>
            <a:r>
              <a:rPr lang="ko-KR" altLang="en-US" sz="1400" dirty="0" smtClean="0"/>
              <a:t>의</a:t>
            </a:r>
            <a:r>
              <a:rPr lang="en-US" altLang="ko-KR" sz="1400" dirty="0" smtClean="0"/>
              <a:t> contents</a:t>
            </a:r>
            <a:r>
              <a:rPr lang="ko-KR" altLang="en-US" sz="1400" dirty="0" smtClean="0"/>
              <a:t>를 관리하는 객체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11960" y="5655627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 </a:t>
            </a:r>
            <a:r>
              <a:rPr lang="en-US" altLang="ko-KR" sz="1400" dirty="0" smtClean="0"/>
              <a:t>session,  </a:t>
            </a:r>
            <a:r>
              <a:rPr lang="ko-KR" altLang="en-US" sz="1400" dirty="0" smtClean="0"/>
              <a:t>어플리케이션 </a:t>
            </a:r>
            <a:r>
              <a:rPr lang="en-US" altLang="ko-KR" sz="1400" dirty="0" smtClean="0"/>
              <a:t>request </a:t>
            </a:r>
            <a:r>
              <a:rPr lang="ko-KR" altLang="en-US" sz="1400" dirty="0" smtClean="0"/>
              <a:t>사이의 정보를 정장해서 사용하는 </a:t>
            </a:r>
            <a:r>
              <a:rPr lang="en-US" altLang="ko-KR" sz="1400" dirty="0" err="1" smtClean="0"/>
              <a:t>dict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 객체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3248980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어플리케이션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9944" y="5086925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리퀘스</a:t>
            </a:r>
            <a:r>
              <a:rPr lang="ko-KR" altLang="en-US" dirty="0" err="1"/>
              <a:t>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903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Current_app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Request</a:t>
            </a:r>
            <a:r>
              <a:rPr lang="ko-KR" altLang="en-US" sz="2800" dirty="0" smtClean="0"/>
              <a:t>를 처리하기 전후에 코드</a:t>
            </a:r>
            <a:endParaRPr lang="ko-KR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66" y="2146292"/>
            <a:ext cx="6772275" cy="4242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672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Current_app</a:t>
            </a:r>
            <a:r>
              <a:rPr lang="en-US" altLang="ko-KR" dirty="0"/>
              <a:t> </a:t>
            </a:r>
            <a:r>
              <a:rPr lang="ko-KR" altLang="en-US" dirty="0"/>
              <a:t>코드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Current_app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내부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확인 </a:t>
            </a:r>
            <a:endParaRPr lang="ko-KR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20888"/>
            <a:ext cx="4575026" cy="415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481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Request hook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9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Request hook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Request</a:t>
            </a:r>
            <a:r>
              <a:rPr lang="ko-KR" altLang="en-US" sz="2800" dirty="0" smtClean="0"/>
              <a:t>를 처리하기 전후에 코드를 실행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827584" y="2924944"/>
            <a:ext cx="309634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before_first_request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27584" y="3861048"/>
            <a:ext cx="309634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before_request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31235" y="4725144"/>
            <a:ext cx="309634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after_request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48273" y="5589240"/>
            <a:ext cx="309634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teardown_request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1960" y="292494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등록해서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가 처리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5557" y="386104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request </a:t>
            </a:r>
            <a:r>
              <a:rPr lang="ko-KR" altLang="en-US" dirty="0" smtClean="0"/>
              <a:t>전에 실행하는 함수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35557" y="465313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예외가 없는 경우 각 </a:t>
            </a:r>
            <a:r>
              <a:rPr lang="en-US" altLang="ko-KR" dirty="0" smtClean="0"/>
              <a:t>request </a:t>
            </a:r>
            <a:r>
              <a:rPr lang="ko-KR" altLang="en-US" dirty="0"/>
              <a:t> </a:t>
            </a:r>
            <a:r>
              <a:rPr lang="ko-KR" altLang="en-US" dirty="0" smtClean="0"/>
              <a:t>후에 실행하는 함수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35557" y="5655627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예외가 발생해도 각 </a:t>
            </a:r>
            <a:r>
              <a:rPr lang="en-US" altLang="ko-KR" dirty="0" smtClean="0"/>
              <a:t>request </a:t>
            </a:r>
            <a:r>
              <a:rPr lang="ko-KR" altLang="en-US" dirty="0"/>
              <a:t>후</a:t>
            </a:r>
            <a:r>
              <a:rPr lang="ko-KR" altLang="en-US" dirty="0" smtClean="0"/>
              <a:t>에 실행하는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96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Flask </a:t>
            </a:r>
            <a:r>
              <a:rPr lang="ko-KR" altLang="en-US" dirty="0" smtClean="0"/>
              <a:t>서버 시작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flask 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구동시키기 위한 어플리케이션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run()</a:t>
            </a:r>
            <a:r>
              <a:rPr lang="ko-KR" altLang="en-US" sz="2800" dirty="0" smtClean="0"/>
              <a:t>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구동해서 시작</a:t>
            </a:r>
            <a:endParaRPr lang="ko-KR" altLang="en-US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074591"/>
            <a:ext cx="3114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349971" y="3863887"/>
            <a:ext cx="2088232" cy="1152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어플리케이션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인스턴스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실행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959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Request hook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Request</a:t>
            </a:r>
            <a:r>
              <a:rPr lang="ko-KR" altLang="en-US" sz="2800" dirty="0" smtClean="0"/>
              <a:t>를 처리하기 전후에 코드를 작성하고 </a:t>
            </a:r>
            <a:r>
              <a:rPr lang="en-US" altLang="ko-KR" sz="2800" dirty="0" smtClean="0"/>
              <a:t>g </a:t>
            </a:r>
            <a:r>
              <a:rPr lang="ko-KR" altLang="en-US" sz="2800" dirty="0" smtClean="0"/>
              <a:t>객체를 가지고 정보를 공유함</a:t>
            </a:r>
            <a:endParaRPr lang="ko-KR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564904"/>
            <a:ext cx="6800850" cy="405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999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Request hook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Request</a:t>
            </a:r>
            <a:r>
              <a:rPr lang="ko-KR" altLang="en-US" sz="2800" dirty="0" smtClean="0"/>
              <a:t>를 처리하기 전후에 코드를 실행하면 </a:t>
            </a:r>
            <a:r>
              <a:rPr lang="en-US" altLang="ko-KR" sz="2800" dirty="0" smtClean="0"/>
              <a:t>print </a:t>
            </a:r>
            <a:r>
              <a:rPr lang="ko-KR" altLang="en-US" sz="2800" dirty="0" smtClean="0"/>
              <a:t>결과를 남긴다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76" y="2996953"/>
            <a:ext cx="760095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93" y="4941168"/>
            <a:ext cx="6480720" cy="169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631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smtClean="0"/>
              <a:t>템플릿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기본 사항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9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Jinja2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7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문자열로 전달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 smtClean="0"/>
              <a:t>함수의 결과를 문자열로 직접 전달</a:t>
            </a:r>
            <a:endParaRPr lang="ko-KR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56992"/>
            <a:ext cx="4048894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45739"/>
            <a:ext cx="4352925" cy="417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676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Jinja2 : </a:t>
            </a:r>
            <a:r>
              <a:rPr lang="ko-KR" altLang="en-US" dirty="0" smtClean="0"/>
              <a:t>템플릿엔진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flask </a:t>
            </a:r>
            <a:r>
              <a:rPr lang="ko-KR" altLang="en-US" sz="2800" dirty="0" smtClean="0"/>
              <a:t>내의 템플릿 엔진은 </a:t>
            </a:r>
            <a:r>
              <a:rPr lang="en-US" altLang="ko-KR" sz="2800" dirty="0" smtClean="0"/>
              <a:t>jinja2 </a:t>
            </a:r>
            <a:endParaRPr lang="ko-KR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72804"/>
            <a:ext cx="29523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83" y="2290206"/>
            <a:ext cx="3119569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83" y="4653136"/>
            <a:ext cx="3119569" cy="203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237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Render_template</a:t>
            </a:r>
            <a:r>
              <a:rPr lang="ko-KR" altLang="en-US" dirty="0" smtClean="0"/>
              <a:t>으로 변환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 smtClean="0"/>
              <a:t>함수의 결과를 문자열로 직접 전달</a:t>
            </a:r>
            <a:endParaRPr lang="ko-KR" alt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38738"/>
            <a:ext cx="453650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4941168"/>
            <a:ext cx="432048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479715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Tempates</a:t>
            </a:r>
            <a:r>
              <a:rPr lang="en-US" altLang="ko-KR" dirty="0" smtClean="0"/>
              <a:t>/index.html</a:t>
            </a:r>
            <a:r>
              <a:rPr lang="ko-KR" altLang="en-US" smtClean="0"/>
              <a:t>로 저장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66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Render_template</a:t>
            </a:r>
            <a:r>
              <a:rPr lang="ko-KR" altLang="en-US" dirty="0" smtClean="0"/>
              <a:t>으로 변환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 smtClean="0"/>
              <a:t>함수의 결과를 문자열로 직접 전달</a:t>
            </a:r>
            <a:endParaRPr lang="ko-KR" alt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708920"/>
            <a:ext cx="453650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17032"/>
            <a:ext cx="2952328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5378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템플릿 </a:t>
            </a:r>
            <a:r>
              <a:rPr lang="ko-KR" altLang="en-US" dirty="0" smtClean="0"/>
              <a:t>주요 문법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23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Jinja2 : </a:t>
            </a:r>
            <a:r>
              <a:rPr lang="ko-KR" altLang="en-US" dirty="0" smtClean="0"/>
              <a:t>변수처리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jinja2 </a:t>
            </a:r>
            <a:r>
              <a:rPr lang="ko-KR" altLang="en-US" sz="2800" dirty="0" smtClean="0"/>
              <a:t>모듈의 </a:t>
            </a:r>
            <a:r>
              <a:rPr lang="en-US" altLang="ko-KR" sz="2800" dirty="0" smtClean="0"/>
              <a:t>template</a:t>
            </a:r>
            <a:r>
              <a:rPr lang="ko-KR" altLang="en-US" sz="2800" dirty="0" smtClean="0"/>
              <a:t>을 이용해서 변수 처리하기 </a:t>
            </a:r>
            <a:endParaRPr lang="ko-KR" altLang="en-US" sz="2800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44958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28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app.run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/>
              <a:t>로컬개발서버를 실행시키기에 좋지만 코드 </a:t>
            </a:r>
            <a:r>
              <a:rPr lang="ko-KR" altLang="en-US" sz="2800" dirty="0" err="1"/>
              <a:t>변경후에</a:t>
            </a:r>
            <a:r>
              <a:rPr lang="ko-KR" altLang="en-US" sz="2800" dirty="0"/>
              <a:t> 수동으로 </a:t>
            </a:r>
            <a:r>
              <a:rPr lang="ko-KR" altLang="en-US" sz="2800" dirty="0" err="1"/>
              <a:t>재시작</a:t>
            </a:r>
            <a:endParaRPr lang="ko-KR" altLang="en-US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3888432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797152"/>
            <a:ext cx="3744416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굽은 화살표 2"/>
          <p:cNvSpPr/>
          <p:nvPr/>
        </p:nvSpPr>
        <p:spPr>
          <a:xfrm rot="5400000">
            <a:off x="5175496" y="3645024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4351" y="382634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장애 후에 </a:t>
            </a:r>
            <a:r>
              <a:rPr lang="ko-KR" altLang="en-US" sz="1400" b="1" dirty="0" err="1" smtClean="0"/>
              <a:t>재구동이</a:t>
            </a:r>
            <a:r>
              <a:rPr lang="ko-KR" altLang="en-US" sz="1400" b="1" dirty="0" smtClean="0"/>
              <a:t> 필요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338572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Jinja2 : filter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jinja2 </a:t>
            </a:r>
            <a:r>
              <a:rPr lang="ko-KR" altLang="en-US" sz="2800" dirty="0" smtClean="0"/>
              <a:t>모듈의 </a:t>
            </a:r>
            <a:r>
              <a:rPr lang="en-US" altLang="ko-KR" sz="2800" dirty="0" smtClean="0"/>
              <a:t>template</a:t>
            </a:r>
            <a:r>
              <a:rPr lang="ko-KR" altLang="en-US" sz="2800" dirty="0" smtClean="0"/>
              <a:t>을 이용해서 변수에 대한 </a:t>
            </a:r>
            <a:r>
              <a:rPr lang="en-US" altLang="ko-KR" sz="2800" dirty="0" smtClean="0"/>
              <a:t>filter</a:t>
            </a:r>
            <a:r>
              <a:rPr lang="ko-KR" altLang="en-US" sz="2800" dirty="0" smtClean="0"/>
              <a:t> 처리하기 </a:t>
            </a:r>
            <a:endParaRPr lang="ko-KR" altLang="en-US" sz="2800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61" y="3501008"/>
            <a:ext cx="44862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3416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문법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문장 처리</a:t>
            </a:r>
            <a:r>
              <a:rPr lang="en-US" altLang="ko-KR" dirty="0" smtClean="0"/>
              <a:t>{% </a:t>
            </a:r>
            <a:r>
              <a:rPr lang="en-US" altLang="ko-KR" dirty="0"/>
              <a:t>... </a:t>
            </a:r>
            <a:r>
              <a:rPr lang="en-US" altLang="ko-KR" dirty="0" smtClean="0"/>
              <a:t>%}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제어 문장을 템플릿으로 작성하는 법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429000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{% ... %} 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문장</a:t>
            </a:r>
            <a:endParaRPr lang="en-US" altLang="ko-KR" dirty="0"/>
          </a:p>
          <a:p>
            <a:r>
              <a:rPr lang="en-US" altLang="ko-KR" dirty="0"/>
              <a:t>{{ ... </a:t>
            </a:r>
            <a:r>
              <a:rPr lang="en-US" altLang="ko-KR" dirty="0" smtClean="0"/>
              <a:t>}}    : </a:t>
            </a:r>
            <a:r>
              <a:rPr lang="ko-KR" altLang="en-US" dirty="0" err="1" smtClean="0"/>
              <a:t>표현식</a:t>
            </a:r>
            <a:endParaRPr lang="en-US" altLang="ko-KR" dirty="0"/>
          </a:p>
          <a:p>
            <a:r>
              <a:rPr lang="en-US" altLang="ko-KR" dirty="0"/>
              <a:t>{# ... #} 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주석 </a:t>
            </a:r>
            <a:endParaRPr lang="en-US" altLang="ko-KR" dirty="0"/>
          </a:p>
          <a:p>
            <a:r>
              <a:rPr lang="en-US" altLang="ko-KR" dirty="0"/>
              <a:t># ... </a:t>
            </a:r>
            <a:r>
              <a:rPr lang="en-US" altLang="ko-KR" dirty="0" smtClean="0"/>
              <a:t>##  : </a:t>
            </a:r>
            <a:r>
              <a:rPr lang="ko-KR" altLang="en-US" dirty="0" smtClean="0"/>
              <a:t>라인 문장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862351"/>
            <a:ext cx="33718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993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문법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{{ </a:t>
            </a:r>
            <a:r>
              <a:rPr lang="en-US" altLang="ko-KR" dirty="0"/>
              <a:t>... }}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순환 과 </a:t>
            </a:r>
            <a:r>
              <a:rPr lang="ko-KR" altLang="en-US" sz="2800" dirty="0" err="1" smtClean="0"/>
              <a:t>표현식</a:t>
            </a:r>
            <a:r>
              <a:rPr lang="ko-KR" altLang="en-US" sz="2800" dirty="0" smtClean="0"/>
              <a:t> 문장을 템플릿으로 작성하는 법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429000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{% ... %} 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문장</a:t>
            </a:r>
            <a:endParaRPr lang="en-US" altLang="ko-KR" dirty="0"/>
          </a:p>
          <a:p>
            <a:r>
              <a:rPr lang="en-US" altLang="ko-KR" dirty="0"/>
              <a:t>{{ ... </a:t>
            </a:r>
            <a:r>
              <a:rPr lang="en-US" altLang="ko-KR" dirty="0" smtClean="0"/>
              <a:t>}}    : </a:t>
            </a:r>
            <a:r>
              <a:rPr lang="ko-KR" altLang="en-US" dirty="0" err="1" smtClean="0"/>
              <a:t>표현식</a:t>
            </a:r>
            <a:endParaRPr lang="en-US" altLang="ko-KR" dirty="0"/>
          </a:p>
          <a:p>
            <a:r>
              <a:rPr lang="en-US" altLang="ko-KR" dirty="0"/>
              <a:t>{# ... #} 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주석 </a:t>
            </a:r>
            <a:endParaRPr lang="en-US" altLang="ko-KR" dirty="0"/>
          </a:p>
          <a:p>
            <a:r>
              <a:rPr lang="en-US" altLang="ko-KR" dirty="0"/>
              <a:t># ... </a:t>
            </a:r>
            <a:r>
              <a:rPr lang="en-US" altLang="ko-KR" dirty="0" smtClean="0"/>
              <a:t>##  : </a:t>
            </a:r>
            <a:r>
              <a:rPr lang="ko-KR" altLang="en-US" dirty="0" smtClean="0"/>
              <a:t>라인 문장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068960"/>
            <a:ext cx="44862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5968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문법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템플릿 실행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어플리케이션에 </a:t>
            </a:r>
            <a:r>
              <a:rPr lang="en-US" altLang="ko-KR" sz="2800" dirty="0" err="1" smtClean="0"/>
              <a:t>render_template</a:t>
            </a:r>
            <a:r>
              <a:rPr lang="en-US" altLang="ko-KR" sz="2800" dirty="0" smtClean="0"/>
              <a:t>(html </a:t>
            </a:r>
            <a:r>
              <a:rPr lang="ko-KR" altLang="en-US" sz="2800" dirty="0" smtClean="0"/>
              <a:t>템플릿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호출해서 </a:t>
            </a:r>
            <a:r>
              <a:rPr lang="ko-KR" altLang="en-US" sz="2800" dirty="0" err="1" smtClean="0"/>
              <a:t>웹브라우저로</a:t>
            </a:r>
            <a:r>
              <a:rPr lang="ko-KR" altLang="en-US" sz="2800" dirty="0" smtClean="0"/>
              <a:t> 전송 </a:t>
            </a:r>
            <a:endParaRPr lang="ko-KR" altLang="en-US" sz="28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4104456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05064"/>
            <a:ext cx="28098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353963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폴더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164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문법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문장 처리</a:t>
            </a:r>
            <a:r>
              <a:rPr lang="en-US" altLang="ko-KR" dirty="0"/>
              <a:t>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템플릿과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함수를 정의</a:t>
            </a:r>
            <a:endParaRPr lang="ko-KR" alt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984" y="2636912"/>
            <a:ext cx="433008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413199"/>
            <a:ext cx="3816424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9676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문법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문장 처리</a:t>
            </a:r>
            <a:r>
              <a:rPr lang="en-US" altLang="ko-KR" dirty="0"/>
              <a:t>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템플릿과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함수를 실행결과</a:t>
            </a:r>
            <a:endParaRPr lang="ko-KR" altLang="en-US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80928"/>
            <a:ext cx="40386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7154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 &lt;</a:t>
            </a:r>
            <a:r>
              <a:rPr lang="en-US" altLang="ko-KR" sz="2800" dirty="0" err="1" smtClean="0"/>
              <a:t>variable_name</a:t>
            </a:r>
            <a:r>
              <a:rPr lang="en-US" altLang="ko-KR" sz="2800" dirty="0" smtClean="0"/>
              <a:t>&gt;</a:t>
            </a:r>
            <a:r>
              <a:rPr lang="ko-KR" altLang="en-US" sz="2800" dirty="0" smtClean="0"/>
              <a:t>으로</a:t>
            </a:r>
            <a:r>
              <a:rPr lang="ko-KR" altLang="en-US" sz="2800" dirty="0"/>
              <a:t> </a:t>
            </a:r>
            <a:r>
              <a:rPr lang="en-US" altLang="ko-KR" sz="2800" dirty="0"/>
              <a:t>URL</a:t>
            </a:r>
            <a:r>
              <a:rPr lang="ko-KR" altLang="en-US" sz="2800" dirty="0"/>
              <a:t>에 특별한 영역으로 </a:t>
            </a:r>
            <a:r>
              <a:rPr lang="ko-KR" altLang="en-US" sz="2800" dirty="0" smtClean="0"/>
              <a:t>표시하고 함수의</a:t>
            </a:r>
            <a:r>
              <a:rPr lang="ko-KR" altLang="en-US" sz="2800" dirty="0"/>
              <a:t> 키워드 인수로써 </a:t>
            </a:r>
            <a:r>
              <a:rPr lang="ko-KR" altLang="en-US" sz="2800" dirty="0" smtClean="0"/>
              <a:t>전달 </a:t>
            </a:r>
            <a:r>
              <a:rPr lang="en-US" altLang="ko-KR" sz="2800" dirty="0"/>
              <a:t> </a:t>
            </a:r>
            <a:r>
              <a:rPr lang="en-US" altLang="ko-KR" sz="2800" dirty="0" err="1" smtClean="0"/>
              <a:t>int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등은 </a:t>
            </a:r>
            <a:r>
              <a:rPr lang="en-US" altLang="ko-KR" sz="2800" dirty="0" smtClean="0"/>
              <a:t>&lt;</a:t>
            </a:r>
            <a:r>
              <a:rPr lang="en-US" altLang="ko-KR" sz="2800" dirty="0" err="1" smtClean="0"/>
              <a:t>converter:variable_name</a:t>
            </a:r>
            <a:r>
              <a:rPr lang="en-US" altLang="ko-KR" sz="2800" dirty="0" smtClean="0"/>
              <a:t>&gt; </a:t>
            </a:r>
            <a:r>
              <a:rPr lang="ko-KR" altLang="en-US" sz="2800" dirty="0" smtClean="0"/>
              <a:t>지정</a:t>
            </a:r>
            <a:endParaRPr lang="ko-KR" altLang="en-US" sz="28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335885"/>
              </p:ext>
            </p:extLst>
          </p:nvPr>
        </p:nvGraphicFramePr>
        <p:xfrm>
          <a:off x="1516681" y="3501008"/>
          <a:ext cx="5831434" cy="914400"/>
        </p:xfrm>
        <a:graphic>
          <a:graphicData uri="http://schemas.openxmlformats.org/drawingml/2006/table">
            <a:tbl>
              <a:tblPr/>
              <a:tblGrid>
                <a:gridCol w="1808585"/>
                <a:gridCol w="4022849"/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200" i="1" dirty="0" err="1">
                          <a:effectLst/>
                        </a:rPr>
                        <a:t>int</a:t>
                      </a:r>
                      <a:endParaRPr lang="en-US" sz="1200" dirty="0">
                        <a:effectLst/>
                      </a:endParaRPr>
                    </a:p>
                  </a:txBody>
                  <a:tcPr marL="121920" marR="121920" marT="60960" marB="60960" anchor="ctr">
                    <a:lnL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accepts integers</a:t>
                      </a:r>
                    </a:p>
                  </a:txBody>
                  <a:tcPr marL="121920" marR="121920" marT="60960" marB="60960" anchor="ctr">
                    <a:lnL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200" i="1" dirty="0">
                          <a:effectLst/>
                        </a:rPr>
                        <a:t>float</a:t>
                      </a:r>
                      <a:endParaRPr lang="en-US" sz="1200" dirty="0">
                        <a:effectLst/>
                      </a:endParaRPr>
                    </a:p>
                  </a:txBody>
                  <a:tcPr marL="121920" marR="121920" marT="60960" marB="60960" anchor="ctr">
                    <a:lnL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like </a:t>
                      </a:r>
                      <a:r>
                        <a:rPr lang="en-US" sz="1200" i="1" dirty="0" err="1">
                          <a:effectLst/>
                        </a:rPr>
                        <a:t>int</a:t>
                      </a:r>
                      <a:r>
                        <a:rPr lang="en-US" sz="1200" dirty="0">
                          <a:effectLst/>
                        </a:rPr>
                        <a:t> but for floating point values</a:t>
                      </a:r>
                    </a:p>
                  </a:txBody>
                  <a:tcPr marL="121920" marR="121920" marT="60960" marB="60960" anchor="ctr">
                    <a:lnL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200" i="1">
                          <a:effectLst/>
                        </a:rPr>
                        <a:t>path</a:t>
                      </a:r>
                      <a:endParaRPr lang="en-US" sz="1200">
                        <a:effectLst/>
                      </a:endParaRPr>
                    </a:p>
                  </a:txBody>
                  <a:tcPr marL="121920" marR="121920" marT="60960" marB="60960" anchor="ctr">
                    <a:lnL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like the default but also accepts </a:t>
                      </a:r>
                      <a:r>
                        <a:rPr lang="en-US" sz="1200" dirty="0" err="1">
                          <a:effectLst/>
                        </a:rPr>
                        <a:t>slashe</a:t>
                      </a:r>
                      <a:endParaRPr lang="en-US" sz="1200" dirty="0">
                        <a:effectLst/>
                      </a:endParaRPr>
                    </a:p>
                  </a:txBody>
                  <a:tcPr marL="121920" marR="121920" marT="60960" marB="60960" anchor="ctr">
                    <a:lnL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</a:tr>
            </a:tbl>
          </a:graphicData>
        </a:graphic>
      </p:graphicFrame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4509120"/>
            <a:ext cx="49053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170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저장하기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Html </a:t>
            </a:r>
            <a:r>
              <a:rPr lang="ko-KR" altLang="en-US" sz="2800" dirty="0" smtClean="0"/>
              <a:t>템플릿을 만들어 저장하기</a:t>
            </a:r>
            <a:endParaRPr lang="ko-KR" altLang="en-US" sz="2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284984"/>
            <a:ext cx="41814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458112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 {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} } </a:t>
            </a:r>
            <a:r>
              <a:rPr lang="ko-KR" altLang="en-US" dirty="0" smtClean="0"/>
              <a:t>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828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템플릿에 변수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49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hello world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hello world </a:t>
            </a:r>
            <a:r>
              <a:rPr lang="ko-KR" altLang="en-US" sz="2800" dirty="0" smtClean="0"/>
              <a:t>출력하기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4" y="2996952"/>
            <a:ext cx="37433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3083746"/>
            <a:ext cx="4104456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869160"/>
            <a:ext cx="30956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29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 하나 전달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템플릿을 클라이언트에 </a:t>
            </a:r>
            <a:r>
              <a:rPr lang="ko-KR" altLang="en-US" sz="2800" dirty="0" err="1" smtClean="0"/>
              <a:t>리턴결과로</a:t>
            </a:r>
            <a:r>
              <a:rPr lang="ko-KR" altLang="en-US" sz="2800" dirty="0" smtClean="0"/>
              <a:t> 전달하기</a:t>
            </a:r>
            <a:endParaRPr lang="ko-KR" alt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96952"/>
            <a:ext cx="48101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5085184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Render_template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변수명은</a:t>
            </a:r>
            <a:r>
              <a:rPr lang="ko-KR" altLang="en-US" dirty="0" smtClean="0"/>
              <a:t> 키워드 인자로 처리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 flipV="1">
            <a:off x="5220072" y="5229200"/>
            <a:ext cx="936104" cy="3176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9362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웹서버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프로그램을 실행해서 </a:t>
            </a:r>
            <a:r>
              <a:rPr lang="ko-KR" altLang="en-US" sz="2800" dirty="0" err="1" smtClean="0"/>
              <a:t>웹서버</a:t>
            </a:r>
            <a:r>
              <a:rPr lang="ko-KR" altLang="en-US" sz="2800" dirty="0" smtClean="0"/>
              <a:t> 작동</a:t>
            </a:r>
            <a:endParaRPr lang="ko-KR" altLang="en-US" sz="2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79" y="2708920"/>
            <a:ext cx="68008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3136"/>
            <a:ext cx="377545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653136"/>
            <a:ext cx="4114800" cy="169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3630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템플릿내</a:t>
            </a:r>
            <a:r>
              <a:rPr lang="ko-KR" altLang="en-US" dirty="0" smtClean="0"/>
              <a:t>  변수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59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변수에 값 </a:t>
            </a:r>
            <a:r>
              <a:rPr lang="ko-KR" altLang="en-US" dirty="0" err="1" smtClean="0"/>
              <a:t>세팅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템플릿에 </a:t>
            </a:r>
            <a:r>
              <a:rPr lang="ko-KR" altLang="en-US" dirty="0" err="1" smtClean="0"/>
              <a:t>값세팅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{% set </a:t>
            </a:r>
            <a:r>
              <a:rPr lang="ko-KR" altLang="en-US" sz="2800" dirty="0" err="1" smtClean="0"/>
              <a:t>변수명</a:t>
            </a:r>
            <a:r>
              <a:rPr lang="en-US" altLang="ko-KR" sz="2800" dirty="0" smtClean="0"/>
              <a:t>= </a:t>
            </a:r>
            <a:r>
              <a:rPr lang="ko-KR" altLang="en-US" sz="2800" dirty="0" smtClean="0"/>
              <a:t>값 </a:t>
            </a:r>
            <a:r>
              <a:rPr lang="en-US" altLang="ko-KR" sz="2800" dirty="0" smtClean="0"/>
              <a:t>%}</a:t>
            </a:r>
            <a:r>
              <a:rPr lang="ko-KR" altLang="en-US" sz="2800" dirty="0" smtClean="0"/>
              <a:t>으로 변수에 </a:t>
            </a:r>
            <a:r>
              <a:rPr lang="ko-KR" altLang="en-US" sz="2800" dirty="0" err="1" smtClean="0"/>
              <a:t>값세팅</a:t>
            </a:r>
            <a:endParaRPr lang="ko-KR" altLang="en-US" sz="2800" dirty="0"/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3"/>
            <a:ext cx="5616624" cy="4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7315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변수에 값 </a:t>
            </a:r>
            <a:r>
              <a:rPr lang="ko-KR" altLang="en-US" dirty="0" err="1" smtClean="0"/>
              <a:t>세팅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변수에 </a:t>
            </a:r>
            <a:r>
              <a:rPr lang="ko-KR" altLang="en-US" sz="2800" dirty="0" err="1" smtClean="0"/>
              <a:t>세팅된</a:t>
            </a:r>
            <a:r>
              <a:rPr lang="ko-KR" altLang="en-US" sz="2800" smtClean="0"/>
              <a:t> 결과에 따라 실행</a:t>
            </a:r>
            <a:endParaRPr lang="ko-KR" altLang="en-US" sz="2800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59" y="3122289"/>
            <a:ext cx="3257550" cy="372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44291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832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템플릿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타입변수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66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변수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지정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템플릿에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타입을 지정해서 </a:t>
            </a:r>
            <a:r>
              <a:rPr lang="en-US" altLang="ko-KR" sz="2800" dirty="0" err="1" smtClean="0"/>
              <a:t>render_template</a:t>
            </a:r>
            <a:r>
              <a:rPr lang="ko-KR" altLang="en-US" sz="2800" dirty="0" smtClean="0"/>
              <a:t>에 전달</a:t>
            </a:r>
            <a:endParaRPr lang="ko-KR" altLang="en-US" sz="28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5591175" cy="39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352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변수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실행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서버를 실행하고 전달된 것을 확인</a:t>
            </a:r>
            <a:endParaRPr lang="ko-KR" altLang="en-US" sz="28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62769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69160"/>
            <a:ext cx="36385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5562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필터 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7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필터 지정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템플릿에 </a:t>
            </a:r>
            <a:r>
              <a:rPr lang="ko-KR" altLang="en-US" sz="2800" dirty="0" err="1" smtClean="0"/>
              <a:t>변수명</a:t>
            </a:r>
            <a:r>
              <a:rPr lang="ko-KR" altLang="en-US" sz="2800" dirty="0" smtClean="0"/>
              <a:t> 다음에 </a:t>
            </a:r>
            <a:r>
              <a:rPr lang="en-US" altLang="ko-KR" sz="2800" dirty="0" smtClean="0"/>
              <a:t>|</a:t>
            </a:r>
            <a:r>
              <a:rPr lang="ko-KR" altLang="en-US" sz="2800" dirty="0" smtClean="0"/>
              <a:t>를 지정하고 그 다음에 필터를 지정 </a:t>
            </a:r>
            <a:endParaRPr lang="ko-KR" altLang="en-US" sz="28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852385"/>
              </p:ext>
            </p:extLst>
          </p:nvPr>
        </p:nvGraphicFramePr>
        <p:xfrm>
          <a:off x="1403648" y="2636912"/>
          <a:ext cx="6254824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452663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capitalize/title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</a:rPr>
                        <a:t>첫번째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 문자를 대문자로 만들고 나머지는 소문자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각 단어를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capitalize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처리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l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ower/upper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전체를 소문자로 처리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전체를 대문자로 처리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t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rim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앞과 뒷부분을 공백문자 제거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afe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이스케이프를 적용하지 않고 값을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</a:rPr>
                        <a:t>렌더링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</a:rPr>
                        <a:t>striptags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하기전에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태크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 제거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4725144"/>
            <a:ext cx="43815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407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어플리케이션 </a:t>
            </a:r>
            <a:r>
              <a:rPr lang="ko-KR" altLang="en-US" dirty="0" err="1" smtClean="0"/>
              <a:t>컨택스트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4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필터 실행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템플릿 </a:t>
            </a:r>
            <a:r>
              <a:rPr lang="ko-KR" altLang="en-US" sz="2800" dirty="0" err="1" smtClean="0"/>
              <a:t>렌더링을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필터링을</a:t>
            </a:r>
            <a:r>
              <a:rPr lang="ko-KR" altLang="en-US" sz="2800" dirty="0" smtClean="0"/>
              <a:t> 하는 </a:t>
            </a:r>
            <a:r>
              <a:rPr lang="en-US" altLang="ko-KR" sz="2800" dirty="0" smtClean="0"/>
              <a:t>html </a:t>
            </a:r>
            <a:r>
              <a:rPr lang="ko-KR" altLang="en-US" sz="2800" dirty="0" smtClean="0"/>
              <a:t>문서를 만들고 처리</a:t>
            </a:r>
            <a:endParaRPr lang="ko-KR" altLang="en-US" sz="28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66" y="2924944"/>
            <a:ext cx="50196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9844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필터 지정 결과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서버를 구동하고 브라우저에서 처리</a:t>
            </a:r>
            <a:endParaRPr lang="ko-KR" altLang="en-US" sz="28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005064"/>
            <a:ext cx="5639619" cy="24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2872307"/>
            <a:ext cx="684076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3167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템플릿 </a:t>
            </a:r>
            <a:r>
              <a:rPr lang="en-US" altLang="ko-KR" dirty="0" smtClean="0"/>
              <a:t>: static </a:t>
            </a:r>
            <a:r>
              <a:rPr lang="ko-KR" altLang="en-US" dirty="0" smtClean="0"/>
              <a:t>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url_for</a:t>
            </a:r>
            <a:r>
              <a:rPr lang="ko-KR" altLang="en-US" dirty="0" smtClean="0"/>
              <a:t>를 이용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url_for</a:t>
            </a:r>
            <a:r>
              <a:rPr lang="ko-KR" altLang="en-US" sz="2800" dirty="0"/>
              <a:t>를 </a:t>
            </a:r>
            <a:r>
              <a:rPr lang="ko-KR" altLang="en-US" sz="2800" dirty="0" smtClean="0"/>
              <a:t>이용해서</a:t>
            </a:r>
            <a:r>
              <a:rPr lang="en-US" altLang="ko-KR" sz="2800" dirty="0" smtClean="0"/>
              <a:t> static </a:t>
            </a:r>
            <a:r>
              <a:rPr lang="ko-KR" altLang="en-US" sz="2800" dirty="0" smtClean="0"/>
              <a:t>내부 파일의 </a:t>
            </a:r>
            <a:r>
              <a:rPr lang="en-US" altLang="ko-KR" sz="2800" dirty="0" err="1" smtClean="0"/>
              <a:t>url</a:t>
            </a:r>
            <a:r>
              <a:rPr lang="en-US" altLang="ko-KR" sz="2800" dirty="0" smtClean="0"/>
              <a:t> </a:t>
            </a:r>
            <a:r>
              <a:rPr lang="ko-KR" altLang="en-US" sz="2800" smtClean="0"/>
              <a:t>연결하기</a:t>
            </a:r>
            <a:endParaRPr lang="ko-KR" altLang="en-US" sz="2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3691917"/>
            <a:ext cx="61531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9775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1412776"/>
            <a:ext cx="7723584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6700" dirty="0" smtClean="0"/>
              <a:t>템플릿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순환 및 제어 문장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31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템플릿 </a:t>
            </a:r>
            <a:r>
              <a:rPr lang="en-US" altLang="ko-KR" dirty="0" smtClean="0"/>
              <a:t>:if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01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순환</a:t>
            </a:r>
            <a:r>
              <a:rPr lang="ko-KR" altLang="en-US" dirty="0" err="1"/>
              <a:t>문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{%  if %} </a:t>
            </a:r>
            <a:r>
              <a:rPr lang="ko-KR" altLang="en-US" sz="2800" dirty="0" smtClean="0"/>
              <a:t>를 사용해서 템플릿에 </a:t>
            </a:r>
            <a:r>
              <a:rPr lang="ko-KR" altLang="en-US" sz="2800" dirty="0" err="1" smtClean="0"/>
              <a:t>제어문</a:t>
            </a:r>
            <a:r>
              <a:rPr lang="ko-KR" altLang="en-US" sz="2800" dirty="0" smtClean="0"/>
              <a:t> 설정</a:t>
            </a:r>
            <a:endParaRPr lang="ko-KR" altLang="en-US" sz="28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12976"/>
            <a:ext cx="45053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8205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제어 실행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name </a:t>
            </a:r>
            <a:r>
              <a:rPr lang="ko-KR" altLang="en-US" sz="2800" dirty="0" smtClean="0"/>
              <a:t>변수에 값을 주지 않으면 </a:t>
            </a:r>
            <a:r>
              <a:rPr lang="en-US" altLang="ko-KR" sz="2800" dirty="0" smtClean="0"/>
              <a:t>if</a:t>
            </a:r>
            <a:r>
              <a:rPr lang="ko-KR" altLang="en-US" sz="2800" dirty="0" smtClean="0"/>
              <a:t>문에서 </a:t>
            </a:r>
            <a:r>
              <a:rPr lang="en-US" altLang="ko-KR" sz="2800" dirty="0" smtClean="0"/>
              <a:t>else</a:t>
            </a:r>
            <a:r>
              <a:rPr lang="ko-KR" altLang="en-US" sz="2800" dirty="0" smtClean="0"/>
              <a:t>로 처리</a:t>
            </a:r>
            <a:endParaRPr lang="ko-KR" altLang="en-US" sz="280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780927"/>
            <a:ext cx="4752528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05064"/>
            <a:ext cx="34004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5464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For</a:t>
            </a:r>
            <a:r>
              <a:rPr lang="ko-KR" altLang="en-US" dirty="0" smtClean="0"/>
              <a:t>문 처리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5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제어</a:t>
            </a:r>
            <a:r>
              <a:rPr lang="ko-KR" altLang="en-US" dirty="0" err="1"/>
              <a:t>문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{%  for %} </a:t>
            </a:r>
            <a:r>
              <a:rPr lang="ko-KR" altLang="en-US" sz="2800" dirty="0" smtClean="0"/>
              <a:t>를 사용해서 템플릿에 </a:t>
            </a:r>
            <a:r>
              <a:rPr lang="ko-KR" altLang="en-US" sz="2800" dirty="0" err="1" smtClean="0"/>
              <a:t>제어문</a:t>
            </a:r>
            <a:r>
              <a:rPr lang="ko-KR" altLang="en-US" sz="2800" dirty="0" smtClean="0"/>
              <a:t> 설정</a:t>
            </a:r>
            <a:endParaRPr lang="ko-KR" altLang="en-US" sz="2800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04" y="2420888"/>
            <a:ext cx="7086600" cy="428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4407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76138</TotalTime>
  <Words>2283</Words>
  <Application>Microsoft Office PowerPoint</Application>
  <PresentationFormat>화면 슬라이드 쇼(4:3)</PresentationFormat>
  <Paragraphs>418</Paragraphs>
  <Slides>174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174</vt:i4>
      </vt:variant>
    </vt:vector>
  </HeadingPairs>
  <TitlesOfParts>
    <vt:vector size="175" baseType="lpstr">
      <vt:lpstr>가을</vt:lpstr>
      <vt:lpstr>Python  flask 기초</vt:lpstr>
      <vt:lpstr>기본 규칙 </vt:lpstr>
      <vt:lpstr>Server 구동</vt:lpstr>
      <vt:lpstr> Flask 처리 기술</vt:lpstr>
      <vt:lpstr> Flask 서버 시작</vt:lpstr>
      <vt:lpstr> Flask 서버 시작</vt:lpstr>
      <vt:lpstr>  app.run </vt:lpstr>
      <vt:lpstr>  hello world </vt:lpstr>
      <vt:lpstr>어플리케이션 컨택스트</vt:lpstr>
      <vt:lpstr>  어플리케이션 컨택스트</vt:lpstr>
      <vt:lpstr>Request 처리</vt:lpstr>
      <vt:lpstr>  app.route 함수로 라우팅 하기</vt:lpstr>
      <vt:lpstr>  URL parameters optional</vt:lpstr>
      <vt:lpstr>app.route : 중복 라우팅</vt:lpstr>
      <vt:lpstr>  </vt:lpstr>
      <vt:lpstr>HTTP 메소드</vt:lpstr>
      <vt:lpstr> app.route : HTTP 메소드 지정</vt:lpstr>
      <vt:lpstr>HTTP  status code</vt:lpstr>
      <vt:lpstr> 에러 catch 및 throw</vt:lpstr>
      <vt:lpstr> 에러를 abort로 throw하기</vt:lpstr>
      <vt:lpstr> 에러를 abort를 errorhandler</vt:lpstr>
      <vt:lpstr>URL 규칙</vt:lpstr>
      <vt:lpstr> URL</vt:lpstr>
      <vt:lpstr> url_for : 뷰함수명으로 url 검색</vt:lpstr>
      <vt:lpstr> url_map 확인</vt:lpstr>
      <vt:lpstr>Response 처리</vt:lpstr>
      <vt:lpstr>  </vt:lpstr>
      <vt:lpstr>  </vt:lpstr>
      <vt:lpstr>  </vt:lpstr>
      <vt:lpstr>Redirect 처리</vt:lpstr>
      <vt:lpstr> redirect 함수로 라우팅 하기</vt:lpstr>
      <vt:lpstr> redirect 함수로 라우팅 하기</vt:lpstr>
      <vt:lpstr> HTML 문서 링크하기</vt:lpstr>
      <vt:lpstr>Html간 link 처리</vt:lpstr>
      <vt:lpstr> static/rooster.jpg</vt:lpstr>
      <vt:lpstr>Html간 link 처리: 결과예시</vt:lpstr>
      <vt:lpstr>폴더 구성 </vt:lpstr>
      <vt:lpstr>디렉토리 지정</vt:lpstr>
      <vt:lpstr>디렉토리 지정하기</vt:lpstr>
      <vt:lpstr>정적/템플릿 파일</vt:lpstr>
      <vt:lpstr>정적파일 :static 디렉토리 지정</vt:lpstr>
      <vt:lpstr>템플릿 :templates 디렉토리 지정</vt:lpstr>
      <vt:lpstr>별도 패키지 지정 방법</vt:lpstr>
      <vt:lpstr>패키지 구조</vt:lpstr>
      <vt:lpstr>패키지 구조 : 모듈 배포</vt:lpstr>
      <vt:lpstr>Debug/reload </vt:lpstr>
      <vt:lpstr>debug</vt:lpstr>
      <vt:lpstr>  app.run : debug 모드</vt:lpstr>
      <vt:lpstr> use_reloader</vt:lpstr>
      <vt:lpstr>템플릿 : 기본 html 작성</vt:lpstr>
      <vt:lpstr> app.run</vt:lpstr>
      <vt:lpstr> reloading 결과</vt:lpstr>
      <vt:lpstr>Request 제어 및 정보 공유 </vt:lpstr>
      <vt:lpstr>Flask context</vt:lpstr>
      <vt:lpstr>Flask context 전역 변수</vt:lpstr>
      <vt:lpstr>Current_app 코드 작성</vt:lpstr>
      <vt:lpstr>Current_app 코드 실행</vt:lpstr>
      <vt:lpstr>Request hook</vt:lpstr>
      <vt:lpstr>Request hook</vt:lpstr>
      <vt:lpstr>Request hook 코드 작성</vt:lpstr>
      <vt:lpstr>Request hook 실행</vt:lpstr>
      <vt:lpstr>템플릿 기본 사항 </vt:lpstr>
      <vt:lpstr>Jinja2 기본 처리</vt:lpstr>
      <vt:lpstr>HTML 문자열로 전달</vt:lpstr>
      <vt:lpstr>Jinja2 : 템플릿엔진</vt:lpstr>
      <vt:lpstr>Render_template으로 변환</vt:lpstr>
      <vt:lpstr>Render_template으로 변환</vt:lpstr>
      <vt:lpstr>템플릿 주요 문법</vt:lpstr>
      <vt:lpstr>Jinja2 : 변수처리</vt:lpstr>
      <vt:lpstr>Jinja2 : filter 처리</vt:lpstr>
      <vt:lpstr>템플릿 문법 : 문장 처리{% ... %}</vt:lpstr>
      <vt:lpstr>템플릿 문법 : 표현식 {{ ... }} </vt:lpstr>
      <vt:lpstr>템플릿 문법:  템플릿 실행</vt:lpstr>
      <vt:lpstr>템플릿 문법 : 문장 처리 예시 1</vt:lpstr>
      <vt:lpstr>템플릿 문법 : 문장 처리 예시 2</vt:lpstr>
      <vt:lpstr>변수 처리</vt:lpstr>
      <vt:lpstr> 변수</vt:lpstr>
      <vt:lpstr>템플릿 저장하기</vt:lpstr>
      <vt:lpstr>템플릿에 변수 전달</vt:lpstr>
      <vt:lpstr>템플릿 렌더링 : 변수 하나 전달</vt:lpstr>
      <vt:lpstr>웹서버 실행</vt:lpstr>
      <vt:lpstr>템플릿내  변수 지정</vt:lpstr>
      <vt:lpstr>변수에 값 세팅 : 템플릿에 값세팅</vt:lpstr>
      <vt:lpstr>변수에 값 세팅 : 실행 결과</vt:lpstr>
      <vt:lpstr>템플릿 : dict 타입변수 지정</vt:lpstr>
      <vt:lpstr>템플릿 변수 : dict 타입 지정</vt:lpstr>
      <vt:lpstr>템플릿 변수 : dict 타입 실행</vt:lpstr>
      <vt:lpstr>템플릿 : 필터 사용하기</vt:lpstr>
      <vt:lpstr>템플릿 : 필터 지정</vt:lpstr>
      <vt:lpstr>템플릿 : 필터 실행 로직</vt:lpstr>
      <vt:lpstr>템플릿 : 필터 지정 결과</vt:lpstr>
      <vt:lpstr>템플릿 : static 지정</vt:lpstr>
      <vt:lpstr>템플릿 : url_for를 이용</vt:lpstr>
      <vt:lpstr>템플릿 순환 및 제어 문장 </vt:lpstr>
      <vt:lpstr>템플릿 :if문</vt:lpstr>
      <vt:lpstr>템플릿 : 순환문</vt:lpstr>
      <vt:lpstr>템플릿 : 제어 실행 로직</vt:lpstr>
      <vt:lpstr>For문 처리 : 일반</vt:lpstr>
      <vt:lpstr>템플릿 : 제어문</vt:lpstr>
      <vt:lpstr>메인 프로그램</vt:lpstr>
      <vt:lpstr>처리 결과</vt:lpstr>
      <vt:lpstr>for문 처리 :list</vt:lpstr>
      <vt:lpstr>템플릿 : 제어문</vt:lpstr>
      <vt:lpstr>템플릿 : 순환 실행 로직</vt:lpstr>
      <vt:lpstr>템플릿 : 순환 실행 결과</vt:lpstr>
      <vt:lpstr>for문 처리 :dict</vt:lpstr>
      <vt:lpstr>템플릿 : 제어문</vt:lpstr>
      <vt:lpstr>템플릿 : 순환 실행 로직</vt:lpstr>
      <vt:lpstr>템플릿 : 순환 실행 결과</vt:lpstr>
      <vt:lpstr>템플릿Import/include/Extends </vt:lpstr>
      <vt:lpstr>템플릿 : macro </vt:lpstr>
      <vt:lpstr>템플릿 : 매크로 지정</vt:lpstr>
      <vt:lpstr>템플릿 : 매크로 실행 로직</vt:lpstr>
      <vt:lpstr>템플릿 : 매크로 실행 결과</vt:lpstr>
      <vt:lpstr>템플릿 : macro import 하기 </vt:lpstr>
      <vt:lpstr>템플릿 : 매크로 지정</vt:lpstr>
      <vt:lpstr>템플릿 : 매크로 실행 로직</vt:lpstr>
      <vt:lpstr>템플릿 : 매크로 실행 결과</vt:lpstr>
      <vt:lpstr>템플릿 : include</vt:lpstr>
      <vt:lpstr>템플릿 :include</vt:lpstr>
      <vt:lpstr>템플릿 : html 분리</vt:lpstr>
      <vt:lpstr>템플릿 : include 실행 로직</vt:lpstr>
      <vt:lpstr>템플릿 : include 실행 결과</vt:lpstr>
      <vt:lpstr>템플릿 : extends</vt:lpstr>
      <vt:lpstr>템플릿 : 기본 html 작성</vt:lpstr>
      <vt:lpstr>템플릿 : 상속 html 작성</vt:lpstr>
      <vt:lpstr>템플릿 : 상속 실행 로직</vt:lpstr>
      <vt:lpstr>템플릿 : extends 실행 결과</vt:lpstr>
      <vt:lpstr>Login 처리 (flask_wtf로 form 만들기) </vt:lpstr>
      <vt:lpstr>일반 : login </vt:lpstr>
      <vt:lpstr>Login 처리 예시</vt:lpstr>
      <vt:lpstr>일반 : login : url_for </vt:lpstr>
      <vt:lpstr>Login html form 작성</vt:lpstr>
      <vt:lpstr>Login 프로그램 작성</vt:lpstr>
      <vt:lpstr>Login 프로그램 실행</vt:lpstr>
      <vt:lpstr>Form 처리 </vt:lpstr>
      <vt:lpstr>템플릿 : 기본 html 작성</vt:lpstr>
      <vt:lpstr>템플릿 : login html 작성</vt:lpstr>
      <vt:lpstr>Main  작성 1</vt:lpstr>
      <vt:lpstr>Main 작성 2</vt:lpstr>
      <vt:lpstr>서버 구동</vt:lpstr>
      <vt:lpstr>Login 화면</vt:lpstr>
      <vt:lpstr>데이터 베이스  연결</vt:lpstr>
      <vt:lpstr>데이터베이스(config 설정)</vt:lpstr>
      <vt:lpstr> config 설정</vt:lpstr>
      <vt:lpstr>Request hook를 이용</vt:lpstr>
      <vt:lpstr>데이터베이스 connect</vt:lpstr>
      <vt:lpstr>테이블 생성 </vt:lpstr>
      <vt:lpstr>테이블 생성 : if not exists </vt:lpstr>
      <vt:lpstr>Request context/서버 실행</vt:lpstr>
      <vt:lpstr>데이터베이스/테이블 생성 실행</vt:lpstr>
      <vt:lpstr>테이블  insert/select </vt:lpstr>
      <vt:lpstr>공통 연계 부분</vt:lpstr>
      <vt:lpstr>내부함수 insert 처리</vt:lpstr>
      <vt:lpstr>테이블 insert</vt:lpstr>
      <vt:lpstr>테이블 select</vt:lpstr>
      <vt:lpstr>출력 템플릿 매핑</vt:lpstr>
      <vt:lpstr>데이터베이스/테이블 생성 실행</vt:lpstr>
      <vt:lpstr>Form에서 받아 insert 처리</vt:lpstr>
      <vt:lpstr>Form 처리 </vt:lpstr>
      <vt:lpstr>Form 처리 : html </vt:lpstr>
      <vt:lpstr>Form 제출 후 처리 : insert </vt:lpstr>
      <vt:lpstr>테이블 조회</vt:lpstr>
      <vt:lpstr>테이블 조회 : 결과</vt:lpstr>
      <vt:lpstr>어플리케이션 환경 구축 </vt:lpstr>
      <vt:lpstr>최상위 폴더 : flask_app</vt:lpstr>
      <vt:lpstr>어플리케이션 폴더 : my_app</vt:lpstr>
      <vt:lpstr>업무 처리 폴더 : hello</vt:lpstr>
      <vt:lpstr>뷰 모듈</vt:lpstr>
      <vt:lpstr>모델 모듈</vt:lpstr>
      <vt:lpstr>실행 : run.py</vt:lpstr>
      <vt:lpstr>실행 : localhost 접속</vt:lpstr>
      <vt:lpstr>실행 : add</vt:lpstr>
      <vt:lpstr>실행 : show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803</cp:revision>
  <dcterms:created xsi:type="dcterms:W3CDTF">2015-12-01T07:34:30Z</dcterms:created>
  <dcterms:modified xsi:type="dcterms:W3CDTF">2017-02-27T06:39:53Z</dcterms:modified>
</cp:coreProperties>
</file>